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 id="2147483683" r:id="rId5"/>
    <p:sldMasterId id="2147483738" r:id="rId6"/>
    <p:sldMasterId id="2147483747" r:id="rId7"/>
    <p:sldMasterId id="2147483753" r:id="rId8"/>
    <p:sldMasterId id="2147483759" r:id="rId9"/>
  </p:sldMasterIdLst>
  <p:notesMasterIdLst>
    <p:notesMasterId r:id="rId26"/>
  </p:notesMasterIdLst>
  <p:handoutMasterIdLst>
    <p:handoutMasterId r:id="rId27"/>
  </p:handoutMasterIdLst>
  <p:sldIdLst>
    <p:sldId id="758" r:id="rId10"/>
    <p:sldId id="1434" r:id="rId11"/>
    <p:sldId id="257" r:id="rId12"/>
    <p:sldId id="1433" r:id="rId13"/>
    <p:sldId id="1461" r:id="rId14"/>
    <p:sldId id="1082" r:id="rId15"/>
    <p:sldId id="1458" r:id="rId16"/>
    <p:sldId id="1459" r:id="rId17"/>
    <p:sldId id="755" r:id="rId18"/>
    <p:sldId id="633" r:id="rId19"/>
    <p:sldId id="1119" r:id="rId20"/>
    <p:sldId id="1462" r:id="rId21"/>
    <p:sldId id="1436" r:id="rId22"/>
    <p:sldId id="936" r:id="rId23"/>
    <p:sldId id="1457" r:id="rId24"/>
    <p:sldId id="749" r:id="rId25"/>
  </p:sldIdLst>
  <p:sldSz cx="12192000" cy="6858000"/>
  <p:notesSz cx="7077075" cy="9363075"/>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guide id="3"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5" clrIdx="0"/>
  <p:cmAuthor id="2" name="Microsoft Office User" initials="Office [23]" lastIdx="1" clrIdx="1"/>
  <p:cmAuthor id="3" name="Lauren Bradshaw" initials="LB [5]" lastIdx="1" clrIdx="2"/>
  <p:cmAuthor id="4" name="Lauren Bradshaw" initials="LB [7]" lastIdx="1" clrIdx="3"/>
  <p:cmAuthor id="5" name="Lauren Bradshaw" initials="LB [8]"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0E6F"/>
    <a:srgbClr val="5E9CAE"/>
    <a:srgbClr val="F0AB00"/>
    <a:srgbClr val="CCB5F1"/>
    <a:srgbClr val="5B8F22"/>
    <a:srgbClr val="49126F"/>
    <a:srgbClr val="3A145D"/>
    <a:srgbClr val="39005D"/>
    <a:srgbClr val="5B8F54"/>
    <a:srgbClr val="747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81459-F466-4271-B4CD-20D169A44E06}" v="4" dt="2019-11-15T00:37:32.958"/>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52" autoAdjust="0"/>
    <p:restoredTop sz="66294" autoAdjust="0"/>
  </p:normalViewPr>
  <p:slideViewPr>
    <p:cSldViewPr snapToGrid="0" showGuides="1">
      <p:cViewPr varScale="1">
        <p:scale>
          <a:sx n="75" d="100"/>
          <a:sy n="75" d="100"/>
        </p:scale>
        <p:origin x="936" y="72"/>
      </p:cViewPr>
      <p:guideLst>
        <p:guide orient="horz" pos="2160"/>
        <p:guide pos="5120"/>
        <p:guide pos="3840"/>
      </p:guideLst>
    </p:cSldViewPr>
  </p:slideViewPr>
  <p:notesTextViewPr>
    <p:cViewPr>
      <p:scale>
        <a:sx n="1" d="1"/>
        <a:sy n="1" d="1"/>
      </p:scale>
      <p:origin x="0" y="0"/>
    </p:cViewPr>
  </p:notesTextViewPr>
  <p:sorterViewPr>
    <p:cViewPr varScale="1">
      <p:scale>
        <a:sx n="1" d="1"/>
        <a:sy n="1" d="1"/>
      </p:scale>
      <p:origin x="0" y="-12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Magpali" userId="ad681d9e-0dec-45ec-82fb-48a9e8ff497c" providerId="ADAL" clId="{18C81459-F466-4271-B4CD-20D169A44E06}"/>
    <pc:docChg chg="modSld">
      <pc:chgData name="Maria Magpali" userId="ad681d9e-0dec-45ec-82fb-48a9e8ff497c" providerId="ADAL" clId="{18C81459-F466-4271-B4CD-20D169A44E06}" dt="2019-11-15T00:37:32.958" v="4"/>
      <pc:docMkLst>
        <pc:docMk/>
      </pc:docMkLst>
      <pc:sldChg chg="modNotesTx">
        <pc:chgData name="Maria Magpali" userId="ad681d9e-0dec-45ec-82fb-48a9e8ff497c" providerId="ADAL" clId="{18C81459-F466-4271-B4CD-20D169A44E06}" dt="2019-11-15T00:36:50.917" v="0" actId="20577"/>
        <pc:sldMkLst>
          <pc:docMk/>
          <pc:sldMk cId="1002684227" sldId="1082"/>
        </pc:sldMkLst>
      </pc:sldChg>
      <pc:sldChg chg="modAnim">
        <pc:chgData name="Maria Magpali" userId="ad681d9e-0dec-45ec-82fb-48a9e8ff497c" providerId="ADAL" clId="{18C81459-F466-4271-B4CD-20D169A44E06}" dt="2019-11-15T00:37:32.958" v="4"/>
        <pc:sldMkLst>
          <pc:docMk/>
          <pc:sldMk cId="1801539653" sldId="1461"/>
        </pc:sldMkLst>
      </pc:sldChg>
    </pc:docChg>
  </pc:docChgLst>
  <pc:docChgLst>
    <pc:chgData name="Jenny Isaacson" userId="85244633-202d-4472-9ad0-30511cfff469" providerId="ADAL" clId="{148D0EBB-D013-41DC-8B7D-2E2AAAD30596}"/>
    <pc:docChg chg="custSel modSld">
      <pc:chgData name="Jenny Isaacson" userId="85244633-202d-4472-9ad0-30511cfff469" providerId="ADAL" clId="{148D0EBB-D013-41DC-8B7D-2E2AAAD30596}" dt="2019-11-08T00:55:31.180" v="548" actId="6549"/>
      <pc:docMkLst>
        <pc:docMk/>
      </pc:docMkLst>
      <pc:sldChg chg="modNotesTx">
        <pc:chgData name="Jenny Isaacson" userId="85244633-202d-4472-9ad0-30511cfff469" providerId="ADAL" clId="{148D0EBB-D013-41DC-8B7D-2E2AAAD30596}" dt="2019-11-08T00:55:31.180" v="548" actId="6549"/>
        <pc:sldMkLst>
          <pc:docMk/>
          <pc:sldMk cId="2301799608" sldId="633"/>
        </pc:sldMkLst>
      </pc:sldChg>
      <pc:sldChg chg="modNotesTx">
        <pc:chgData name="Jenny Isaacson" userId="85244633-202d-4472-9ad0-30511cfff469" providerId="ADAL" clId="{148D0EBB-D013-41DC-8B7D-2E2AAAD30596}" dt="2019-11-08T00:52:35.851" v="317" actId="20577"/>
        <pc:sldMkLst>
          <pc:docMk/>
          <pc:sldMk cId="792699300" sldId="755"/>
        </pc:sldMkLst>
      </pc:sldChg>
      <pc:sldChg chg="modNotesTx">
        <pc:chgData name="Jenny Isaacson" userId="85244633-202d-4472-9ad0-30511cfff469" providerId="ADAL" clId="{148D0EBB-D013-41DC-8B7D-2E2AAAD30596}" dt="2019-11-08T00:49:38.844" v="219" actId="20577"/>
        <pc:sldMkLst>
          <pc:docMk/>
          <pc:sldMk cId="1002684227" sldId="1082"/>
        </pc:sldMkLst>
      </pc:sldChg>
      <pc:sldChg chg="modNotesTx">
        <pc:chgData name="Jenny Isaacson" userId="85244633-202d-4472-9ad0-30511cfff469" providerId="ADAL" clId="{148D0EBB-D013-41DC-8B7D-2E2AAAD30596}" dt="2019-11-08T00:55:20.418" v="547" actId="6549"/>
        <pc:sldMkLst>
          <pc:docMk/>
          <pc:sldMk cId="600070262" sldId="1119"/>
        </pc:sldMkLst>
      </pc:sldChg>
      <pc:sldChg chg="modNotesTx">
        <pc:chgData name="Jenny Isaacson" userId="85244633-202d-4472-9ad0-30511cfff469" providerId="ADAL" clId="{148D0EBB-D013-41DC-8B7D-2E2AAAD30596}" dt="2019-11-08T00:50:48.085" v="222" actId="6549"/>
        <pc:sldMkLst>
          <pc:docMk/>
          <pc:sldMk cId="1540200167" sldId="1458"/>
        </pc:sldMkLst>
      </pc:sldChg>
      <pc:sldChg chg="modNotesTx">
        <pc:chgData name="Jenny Isaacson" userId="85244633-202d-4472-9ad0-30511cfff469" providerId="ADAL" clId="{148D0EBB-D013-41DC-8B7D-2E2AAAD30596}" dt="2019-11-08T00:51:00.845" v="223" actId="20577"/>
        <pc:sldMkLst>
          <pc:docMk/>
          <pc:sldMk cId="3499503057" sldId="14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8498118395502E-2"/>
          <c:y val="9.8224689015444164E-3"/>
          <c:w val="0.97761497761497762"/>
          <c:h val="0.95734127105301403"/>
        </c:manualLayout>
      </c:layout>
      <c:areaChart>
        <c:grouping val="standard"/>
        <c:varyColors val="0"/>
        <c:ser>
          <c:idx val="0"/>
          <c:order val="0"/>
          <c:tx>
            <c:strRef>
              <c:f>Sheet1!$B$1</c:f>
              <c:strCache>
                <c:ptCount val="1"/>
                <c:pt idx="0">
                  <c:v>Series 1</c:v>
                </c:pt>
              </c:strCache>
            </c:strRef>
          </c:tx>
          <c:spPr>
            <a:noFill/>
            <a:ln w="381000">
              <a:solidFill>
                <a:srgbClr val="5E9CAE"/>
              </a:solidFill>
              <a:miter lim="800000"/>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Sheet1!$B$2:$B$27</c:f>
              <c:numCache>
                <c:formatCode>General</c:formatCode>
                <c:ptCount val="26"/>
                <c:pt idx="0">
                  <c:v>4</c:v>
                </c:pt>
                <c:pt idx="1">
                  <c:v>4</c:v>
                </c:pt>
                <c:pt idx="2">
                  <c:v>4</c:v>
                </c:pt>
                <c:pt idx="3">
                  <c:v>4</c:v>
                </c:pt>
                <c:pt idx="4">
                  <c:v>4</c:v>
                </c:pt>
                <c:pt idx="5">
                  <c:v>4</c:v>
                </c:pt>
                <c:pt idx="6">
                  <c:v>4</c:v>
                </c:pt>
                <c:pt idx="7">
                  <c:v>4</c:v>
                </c:pt>
                <c:pt idx="8">
                  <c:v>5</c:v>
                </c:pt>
                <c:pt idx="9">
                  <c:v>5</c:v>
                </c:pt>
                <c:pt idx="10">
                  <c:v>6</c:v>
                </c:pt>
                <c:pt idx="11">
                  <c:v>6</c:v>
                </c:pt>
                <c:pt idx="12">
                  <c:v>6</c:v>
                </c:pt>
                <c:pt idx="13">
                  <c:v>6</c:v>
                </c:pt>
                <c:pt idx="14">
                  <c:v>6</c:v>
                </c:pt>
                <c:pt idx="15">
                  <c:v>6</c:v>
                </c:pt>
                <c:pt idx="16">
                  <c:v>7</c:v>
                </c:pt>
                <c:pt idx="17">
                  <c:v>8</c:v>
                </c:pt>
                <c:pt idx="18">
                  <c:v>9</c:v>
                </c:pt>
                <c:pt idx="19">
                  <c:v>9</c:v>
                </c:pt>
                <c:pt idx="20">
                  <c:v>9</c:v>
                </c:pt>
                <c:pt idx="21">
                  <c:v>9</c:v>
                </c:pt>
                <c:pt idx="22">
                  <c:v>9</c:v>
                </c:pt>
                <c:pt idx="23">
                  <c:v>9</c:v>
                </c:pt>
                <c:pt idx="24">
                  <c:v>9</c:v>
                </c:pt>
                <c:pt idx="25">
                  <c:v>9</c:v>
                </c:pt>
              </c:numCache>
            </c:numRef>
          </c:val>
          <c:extLst>
            <c:ext xmlns:c16="http://schemas.microsoft.com/office/drawing/2014/chart" uri="{C3380CC4-5D6E-409C-BE32-E72D297353CC}">
              <c16:uniqueId val="{00000000-590B-C444-AB66-2BEAA316B6D0}"/>
            </c:ext>
          </c:extLst>
        </c:ser>
        <c:dLbls>
          <c:showLegendKey val="0"/>
          <c:showVal val="0"/>
          <c:showCatName val="0"/>
          <c:showSerName val="0"/>
          <c:showPercent val="0"/>
          <c:showBubbleSize val="0"/>
        </c:dLbls>
        <c:axId val="249755728"/>
        <c:axId val="249756120"/>
      </c:areaChart>
      <c:catAx>
        <c:axId val="249755728"/>
        <c:scaling>
          <c:orientation val="minMax"/>
        </c:scaling>
        <c:delete val="1"/>
        <c:axPos val="b"/>
        <c:numFmt formatCode="General" sourceLinked="1"/>
        <c:majorTickMark val="out"/>
        <c:minorTickMark val="none"/>
        <c:tickLblPos val="nextTo"/>
        <c:crossAx val="249756120"/>
        <c:crosses val="autoZero"/>
        <c:auto val="1"/>
        <c:lblAlgn val="ctr"/>
        <c:lblOffset val="100"/>
        <c:noMultiLvlLbl val="0"/>
      </c:catAx>
      <c:valAx>
        <c:axId val="249756120"/>
        <c:scaling>
          <c:orientation val="minMax"/>
        </c:scaling>
        <c:delete val="1"/>
        <c:axPos val="l"/>
        <c:numFmt formatCode="General" sourceLinked="1"/>
        <c:majorTickMark val="none"/>
        <c:minorTickMark val="none"/>
        <c:tickLblPos val="nextTo"/>
        <c:crossAx val="24975572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AD9306D4-D8A3-4B09-A6FD-45D0BC20A751}" type="datetimeFigureOut">
              <a:rPr lang="en-US" smtClean="0"/>
              <a:t>11/14/2019</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FE681768-D176-43E6-BCA0-EA0827D315BA}" type="slidenum">
              <a:rPr lang="en-US" smtClean="0"/>
              <a:t>‹#›</a:t>
            </a:fld>
            <a:endParaRPr lang="en-US"/>
          </a:p>
        </p:txBody>
      </p:sp>
    </p:spTree>
    <p:extLst>
      <p:ext uri="{BB962C8B-B14F-4D97-AF65-F5344CB8AC3E}">
        <p14:creationId xmlns:p14="http://schemas.microsoft.com/office/powerpoint/2010/main" val="1680903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3CB92A81-8689-4276-8881-CD168C675968}" type="datetimeFigureOut">
              <a:rPr lang="en-US" smtClean="0"/>
              <a:t>11/14/2019</a:t>
            </a:fld>
            <a:endParaRPr lang="en-US"/>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FC91630-9B40-41D4-A9DC-584C3A500751}" type="slidenum">
              <a:rPr lang="en-US" smtClean="0"/>
              <a:t>‹#›</a:t>
            </a:fld>
            <a:endParaRPr lang="en-US"/>
          </a:p>
        </p:txBody>
      </p:sp>
    </p:spTree>
    <p:extLst>
      <p:ext uri="{BB962C8B-B14F-4D97-AF65-F5344CB8AC3E}">
        <p14:creationId xmlns:p14="http://schemas.microsoft.com/office/powerpoint/2010/main" val="37532163"/>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our lunch and learn! Today, we’ll discuss pancreatic cancer and what our organization  is doing to fight the worlds’ toughest cancer, and ways that each of you can make an impact yourselves. </a:t>
            </a:r>
          </a:p>
        </p:txBody>
      </p:sp>
      <p:sp>
        <p:nvSpPr>
          <p:cNvPr id="4" name="Slide Number Placeholder 3"/>
          <p:cNvSpPr>
            <a:spLocks noGrp="1"/>
          </p:cNvSpPr>
          <p:nvPr>
            <p:ph type="sldNum" sz="quarter" idx="5"/>
          </p:nvPr>
        </p:nvSpPr>
        <p:spPr/>
        <p:txBody>
          <a:bodyPr/>
          <a:lstStyle/>
          <a:p>
            <a:fld id="{3FC91630-9B40-41D4-A9DC-584C3A500751}" type="slidenum">
              <a:rPr lang="en-US" smtClean="0"/>
              <a:t>1</a:t>
            </a:fld>
            <a:endParaRPr lang="en-US"/>
          </a:p>
        </p:txBody>
      </p:sp>
    </p:spTree>
    <p:extLst>
      <p:ext uri="{BB962C8B-B14F-4D97-AF65-F5344CB8AC3E}">
        <p14:creationId xmlns:p14="http://schemas.microsoft.com/office/powerpoint/2010/main" val="123529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b="0" dirty="0"/>
              <a:t>So if you notice these symptoms and risk factors in yourself or someone you know, what can you do? Who can you refer them to?  You can speak to your doctor immediately and reference pancreatic cancer.  Additionally….</a:t>
            </a:r>
          </a:p>
          <a:p>
            <a:endParaRPr lang="en-US" b="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3308A78D-59C7-44F2-A03F-97CFC7DCF923}" type="slidenum">
              <a:rPr lang="en-US" smtClean="0"/>
              <a:t>10</a:t>
            </a:fld>
            <a:endParaRPr lang="en-US"/>
          </a:p>
        </p:txBody>
      </p:sp>
    </p:spTree>
    <p:extLst>
      <p:ext uri="{BB962C8B-B14F-4D97-AF65-F5344CB8AC3E}">
        <p14:creationId xmlns:p14="http://schemas.microsoft.com/office/powerpoint/2010/main" val="36626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The Pancreatic Cancer Action Network (PanCAN) can </a:t>
            </a:r>
            <a:r>
              <a:rPr lang="en-US" sz="1200" kern="1200" dirty="0">
                <a:solidFill>
                  <a:schemeClr val="tx1"/>
                </a:solidFill>
                <a:effectLst/>
                <a:latin typeface="+mn-lt"/>
                <a:ea typeface="+mn-ea"/>
                <a:cs typeface="+mn-cs"/>
              </a:rPr>
              <a:t>help connect you to a specialist for evaluation and diagnosis</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PanCAN attacks pancreatic cancer on all fronts: research, clinical initiatives, patient services and government advocacy. </a:t>
            </a:r>
          </a:p>
          <a:p>
            <a:pPr marL="171450" indent="-171450">
              <a:buFont typeface="Arial" panose="020B0604020202020204" pitchFamily="34" charset="0"/>
              <a:buChar char="•"/>
            </a:pPr>
            <a:r>
              <a:rPr lang="en-US" b="0" dirty="0"/>
              <a:t>[As a volunteer, I am part of </a:t>
            </a:r>
            <a:r>
              <a:rPr lang="en-US" b="0" dirty="0" err="1"/>
              <a:t>PanCAN’s</a:t>
            </a:r>
            <a:r>
              <a:rPr lang="en-US" b="0" dirty="0"/>
              <a:t> nationwide network of grassroots support to help engage communities in this effort.]</a:t>
            </a:r>
          </a:p>
          <a:p>
            <a:pPr marL="171450" indent="-171450">
              <a:buFont typeface="Arial" panose="020B0604020202020204" pitchFamily="34" charset="0"/>
              <a:buChar char="•"/>
            </a:pPr>
            <a:r>
              <a:rPr lang="en-US" b="0" dirty="0"/>
              <a:t>PanCAN also boasts a comprehensive Patient Services program that can answer questions and provide information for patients, caregivers, healthcare professionals, and people concerned about the disease.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3FC91630-9B40-41D4-A9DC-584C3A50075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06285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68">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Through Patient Services, we provide more resources and speak to more pancreatic cancer patients and caregivers than any other organization in the world. Patient Central is our call center. It is the premier source of quality, reliable information for people with pancreatic cancer, caregivers and healthcare professionals.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have any questions about these risks or symptoms, Patient Central can help.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 Central offers free, personalized support for anything related to pancreatic cancer. </a:t>
            </a:r>
          </a:p>
          <a:p>
            <a:pPr marL="171450" lvl="0" indent="-171450">
              <a:buFont typeface="Arial" panose="020B0604020202020204" pitchFamily="34" charset="0"/>
              <a:buChar char="•"/>
            </a:pPr>
            <a:r>
              <a:rPr lang="en-US" sz="1200" dirty="0">
                <a:solidFill>
                  <a:schemeClr val="tx1">
                    <a:lumMod val="75000"/>
                    <a:lumOff val="25000"/>
                  </a:schemeClr>
                </a:solidFill>
              </a:rPr>
              <a:t>We speak to people via the phone and also communicate via email. </a:t>
            </a:r>
          </a:p>
          <a:p>
            <a:pPr marL="167701" indent="-171450">
              <a:spcBef>
                <a:spcPts val="2400"/>
              </a:spcBef>
              <a:buFont typeface="Arial" panose="020B0604020202020204" pitchFamily="34" charset="0"/>
              <a:buChar char="•"/>
            </a:pPr>
            <a:r>
              <a:rPr lang="en-US" sz="1200" dirty="0">
                <a:solidFill>
                  <a:schemeClr val="tx1">
                    <a:lumMod val="75000"/>
                    <a:lumOff val="25000"/>
                  </a:schemeClr>
                </a:solidFill>
              </a:rPr>
              <a:t>For anyone who needs information, resources, and hope – Patient Central is a great go-to resource to offer. </a:t>
            </a:r>
          </a:p>
          <a:p>
            <a:pPr marL="167701" indent="-171450">
              <a:spcBef>
                <a:spcPts val="2400"/>
              </a:spcBef>
              <a:buFont typeface="Arial" panose="020B0604020202020204" pitchFamily="34" charset="0"/>
              <a:buChar char="•"/>
            </a:pPr>
            <a:r>
              <a:rPr lang="en-US" sz="1200" dirty="0">
                <a:solidFill>
                  <a:schemeClr val="tx1">
                    <a:lumMod val="75000"/>
                    <a:lumOff val="25000"/>
                  </a:schemeClr>
                </a:solidFill>
              </a:rPr>
              <a:t>The contact info is on this slide – you can also direct people to pancan.org. </a:t>
            </a:r>
          </a:p>
          <a:p>
            <a:pPr marL="167701" indent="-171450">
              <a:spcBef>
                <a:spcPts val="2400"/>
              </a:spcBef>
              <a:buFont typeface="Arial" panose="020B0604020202020204" pitchFamily="34" charset="0"/>
              <a:buChar char="•"/>
            </a:pPr>
            <a:endParaRPr lang="en-US" sz="1200" dirty="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FC91630-9B40-41D4-A9DC-584C3A5007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519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b="0" dirty="0"/>
              <a:t>And now you may be wondering – what is our organization doing in the fight against pancreatic cancer? </a:t>
            </a:r>
          </a:p>
        </p:txBody>
      </p:sp>
      <p:sp>
        <p:nvSpPr>
          <p:cNvPr id="4" name="Slide Number Placeholder 3"/>
          <p:cNvSpPr>
            <a:spLocks noGrp="1"/>
          </p:cNvSpPr>
          <p:nvPr>
            <p:ph type="sldNum" sz="quarter" idx="10"/>
          </p:nvPr>
        </p:nvSpPr>
        <p:spPr/>
        <p:txBody>
          <a:bodyPr/>
          <a:lstStyle/>
          <a:p>
            <a:fld id="{3308A78D-59C7-44F2-A03F-97CFC7DCF923}" type="slidenum">
              <a:rPr lang="en-US" smtClean="0"/>
              <a:t>13</a:t>
            </a:fld>
            <a:endParaRPr lang="en-US"/>
          </a:p>
        </p:txBody>
      </p:sp>
    </p:spTree>
    <p:extLst>
      <p:ext uri="{BB962C8B-B14F-4D97-AF65-F5344CB8AC3E}">
        <p14:creationId xmlns:p14="http://schemas.microsoft.com/office/powerpoint/2010/main" val="368070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FOR CHAMPION ORGANIZATION: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Edit to include just the tactics you decide to do</a:t>
            </a: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This November, we are raising awareness! We will be doing:</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 Purple for Pancreatic Cancer!</a:t>
            </a:r>
          </a:p>
          <a:p>
            <a:pPr lvl="0"/>
            <a:r>
              <a:rPr lang="en-US" sz="1200" b="0" kern="1200" dirty="0">
                <a:solidFill>
                  <a:schemeClr val="tx1"/>
                </a:solidFill>
                <a:effectLst/>
                <a:latin typeface="+mn-lt"/>
                <a:ea typeface="+mn-ea"/>
                <a:cs typeface="+mn-cs"/>
              </a:rPr>
              <a:t>This is an easy one. We want everyone to wear purple on </a:t>
            </a:r>
            <a:r>
              <a:rPr lang="en-US" sz="1200" kern="1200" dirty="0">
                <a:solidFill>
                  <a:schemeClr val="tx1"/>
                </a:solidFill>
                <a:effectLst/>
                <a:latin typeface="+mn-lt"/>
                <a:ea typeface="+mn-ea"/>
                <a:cs typeface="+mn-cs"/>
              </a:rPr>
              <a:t>World Pancreatic Cancer Day (Nov 21, 2019)! </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 Digital: Spread Awareness on Social Media</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also post on social media about pancreatic cancer! There are some easy-to-share graphics that we can download and use at pancan.org/</a:t>
            </a:r>
            <a:r>
              <a:rPr lang="en-US" sz="1200" kern="1200" dirty="0" err="1">
                <a:solidFill>
                  <a:schemeClr val="tx1"/>
                </a:solidFill>
                <a:effectLst/>
                <a:latin typeface="+mn-lt"/>
                <a:ea typeface="+mn-ea"/>
                <a:cs typeface="+mn-cs"/>
              </a:rPr>
              <a:t>november</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Advocate for Federal Funding</a:t>
            </a:r>
          </a:p>
          <a:p>
            <a:r>
              <a:rPr lang="en-US" sz="1200" kern="1200" dirty="0">
                <a:solidFill>
                  <a:schemeClr val="tx1"/>
                </a:solidFill>
                <a:effectLst/>
                <a:latin typeface="+mn-lt"/>
                <a:ea typeface="+mn-ea"/>
                <a:cs typeface="+mn-cs"/>
              </a:rPr>
              <a:t>You can tell Congress that we need more funding for life-saving cancer research. There are templates and everything pre-made so it’s ready for you to drop in your contact info.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Raise Spirits and Funds to Fuel the Fight!</a:t>
            </a:r>
          </a:p>
          <a:p>
            <a:r>
              <a:rPr lang="en-US" sz="1200" kern="1200" dirty="0">
                <a:solidFill>
                  <a:schemeClr val="tx1"/>
                </a:solidFill>
                <a:effectLst/>
                <a:latin typeface="+mn-lt"/>
                <a:ea typeface="+mn-ea"/>
                <a:cs typeface="+mn-cs"/>
              </a:rPr>
              <a:t>We will host a fundraiser! Our goal is to raise $[AMOUNT] – we want to put it toward our PurpleStride team for PurpleStride [CITY], which you can save the date for: [DATE]</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Host a Pancreatic Cancer Awareness Lunch &amp; Learn</a:t>
            </a:r>
          </a:p>
          <a:p>
            <a:pPr lvl="0"/>
            <a:r>
              <a:rPr lang="en-US" sz="1200" kern="1200" dirty="0">
                <a:solidFill>
                  <a:schemeClr val="tx1"/>
                </a:solidFill>
                <a:effectLst/>
                <a:latin typeface="+mn-lt"/>
                <a:ea typeface="+mn-ea"/>
                <a:cs typeface="+mn-cs"/>
              </a:rPr>
              <a:t>And we’ve already ticked off the box on this last one! Now that we’ve covered more about the disease and its signs and symptoms, tell everyone you know about it!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Easy links to the social media images and the templates for federal advocacy and more can be found at www.pancan.org/november. </a:t>
            </a:r>
          </a:p>
          <a:p>
            <a:pPr lvl="0"/>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 be tracking this as a company and sharing information on social media, so please share your activity with me! </a:t>
            </a:r>
            <a:endParaRPr lang="en-US" dirty="0"/>
          </a:p>
        </p:txBody>
      </p:sp>
      <p:sp>
        <p:nvSpPr>
          <p:cNvPr id="4" name="Slide Number Placeholder 3"/>
          <p:cNvSpPr>
            <a:spLocks noGrp="1"/>
          </p:cNvSpPr>
          <p:nvPr>
            <p:ph type="sldNum" sz="quarter" idx="5"/>
          </p:nvPr>
        </p:nvSpPr>
        <p:spPr/>
        <p:txBody>
          <a:bodyPr/>
          <a:lstStyle/>
          <a:p>
            <a:fld id="{3FC91630-9B40-41D4-A9DC-584C3A500751}" type="slidenum">
              <a:rPr lang="en-US" smtClean="0"/>
              <a:t>14</a:t>
            </a:fld>
            <a:endParaRPr lang="en-US"/>
          </a:p>
        </p:txBody>
      </p:sp>
    </p:spTree>
    <p:extLst>
      <p:ext uri="{BB962C8B-B14F-4D97-AF65-F5344CB8AC3E}">
        <p14:creationId xmlns:p14="http://schemas.microsoft.com/office/powerpoint/2010/main" val="313865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FOR CHAMPION ORG/VOLUNTEERS: </a:t>
            </a:r>
          </a:p>
          <a:p>
            <a:pPr marL="171450" indent="-171450">
              <a:buFont typeface="Arial" panose="020B0604020202020204" pitchFamily="34" charset="0"/>
              <a:buChar char="•"/>
            </a:pPr>
            <a:r>
              <a:rPr lang="en-US" dirty="0"/>
              <a:t>Add company photos if applicable (ex. at </a:t>
            </a:r>
            <a:r>
              <a:rPr lang="en-US" dirty="0" err="1"/>
              <a:t>PurpleStride</a:t>
            </a:r>
            <a:r>
              <a:rPr lang="en-US" dirty="0"/>
              <a:t>, a day where everyone wore purple etc.)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do this! Starting today – I’d like to see everyone [choose your own action, ex. download a social media graphic from www.pancan.org/november and share it on their personal social media pages]. Who’s with me?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Together, we will raise awareness and change the course of history for pancreatic cancer. Please spread the word and tell your friends, family, and loved ones about this disease so they know what to look out for.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Thank you all! </a:t>
            </a:r>
          </a:p>
        </p:txBody>
      </p:sp>
      <p:sp>
        <p:nvSpPr>
          <p:cNvPr id="4" name="Slide Number Placeholder 3"/>
          <p:cNvSpPr>
            <a:spLocks noGrp="1"/>
          </p:cNvSpPr>
          <p:nvPr>
            <p:ph type="sldNum" sz="quarter" idx="10"/>
          </p:nvPr>
        </p:nvSpPr>
        <p:spPr/>
        <p:txBody>
          <a:bodyPr/>
          <a:lstStyle/>
          <a:p>
            <a:fld id="{3308A78D-59C7-44F2-A03F-97CFC7DCF923}" type="slidenum">
              <a:rPr lang="en-US" smtClean="0"/>
              <a:t>15</a:t>
            </a:fld>
            <a:endParaRPr lang="en-US"/>
          </a:p>
        </p:txBody>
      </p:sp>
    </p:spTree>
    <p:extLst>
      <p:ext uri="{BB962C8B-B14F-4D97-AF65-F5344CB8AC3E}">
        <p14:creationId xmlns:p14="http://schemas.microsoft.com/office/powerpoint/2010/main" val="48987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So first – why pancreatic cancer? </a:t>
            </a:r>
          </a:p>
        </p:txBody>
      </p:sp>
      <p:sp>
        <p:nvSpPr>
          <p:cNvPr id="4" name="Slide Number Placeholder 3"/>
          <p:cNvSpPr>
            <a:spLocks noGrp="1"/>
          </p:cNvSpPr>
          <p:nvPr>
            <p:ph type="sldNum" sz="quarter" idx="10"/>
          </p:nvPr>
        </p:nvSpPr>
        <p:spPr/>
        <p:txBody>
          <a:bodyPr/>
          <a:lstStyle/>
          <a:p>
            <a:fld id="{3308A78D-59C7-44F2-A03F-97CFC7DCF923}" type="slidenum">
              <a:rPr lang="en-US" smtClean="0"/>
              <a:t>2</a:t>
            </a:fld>
            <a:endParaRPr lang="en-US"/>
          </a:p>
        </p:txBody>
      </p:sp>
    </p:spTree>
    <p:extLst>
      <p:ext uri="{BB962C8B-B14F-4D97-AF65-F5344CB8AC3E}">
        <p14:creationId xmlns:p14="http://schemas.microsoft.com/office/powerpoint/2010/main" val="401695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why this matters to our organization:</a:t>
            </a:r>
          </a:p>
          <a:p>
            <a:endParaRPr lang="en-US" sz="1200" dirty="0"/>
          </a:p>
          <a:p>
            <a:r>
              <a:rPr lang="en-US" sz="1200" dirty="0"/>
              <a:t>FOR CHAMPION ORGANIZATION: </a:t>
            </a:r>
          </a:p>
          <a:p>
            <a:pPr marL="171450" indent="-171450">
              <a:buFont typeface="Arial" panose="020B0604020202020204" pitchFamily="34" charset="0"/>
              <a:buChar char="•"/>
            </a:pPr>
            <a:r>
              <a:rPr lang="en-US" sz="1200" dirty="0"/>
              <a:t>Add your personal connection to the disease and/or why you care and replace photo with your own. </a:t>
            </a:r>
          </a:p>
          <a:p>
            <a:pPr marL="171450" indent="-171450">
              <a:buFont typeface="Arial" panose="020B0604020202020204" pitchFamily="34" charset="0"/>
              <a:buChar char="•"/>
            </a:pPr>
            <a:r>
              <a:rPr lang="en-US" sz="1200" dirty="0"/>
              <a:t>You can also tell the story of another staff member or volunteer who has inspired you.</a:t>
            </a:r>
          </a:p>
          <a:p>
            <a:endParaRPr lang="en-US" dirty="0"/>
          </a:p>
        </p:txBody>
      </p:sp>
      <p:sp>
        <p:nvSpPr>
          <p:cNvPr id="4" name="Slide Number Placeholder 3"/>
          <p:cNvSpPr>
            <a:spLocks noGrp="1"/>
          </p:cNvSpPr>
          <p:nvPr>
            <p:ph type="sldNum" sz="quarter" idx="10"/>
          </p:nvPr>
        </p:nvSpPr>
        <p:spPr/>
        <p:txBody>
          <a:bodyPr/>
          <a:lstStyle/>
          <a:p>
            <a:fld id="{F129C741-B651-4909-8ABB-6AAB219864AF}" type="slidenum">
              <a:rPr lang="en-US" smtClean="0"/>
              <a:t>3</a:t>
            </a:fld>
            <a:endParaRPr lang="en-US"/>
          </a:p>
        </p:txBody>
      </p:sp>
    </p:spTree>
    <p:extLst>
      <p:ext uri="{BB962C8B-B14F-4D97-AF65-F5344CB8AC3E}">
        <p14:creationId xmlns:p14="http://schemas.microsoft.com/office/powerpoint/2010/main" val="192100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 this is why this matters to me as a presenter/org leader/volunteer:</a:t>
            </a:r>
          </a:p>
          <a:p>
            <a:endParaRPr lang="en-US" sz="1200" dirty="0"/>
          </a:p>
          <a:p>
            <a:r>
              <a:rPr lang="en-US" sz="1200" dirty="0"/>
              <a:t>[OPTIONAL] FOR CHAMPION LEAD/VOLUNTEER: </a:t>
            </a:r>
          </a:p>
          <a:p>
            <a:pPr marL="171450" indent="-171450">
              <a:buFont typeface="Arial" panose="020B0604020202020204" pitchFamily="34" charset="0"/>
              <a:buChar char="•"/>
            </a:pPr>
            <a:r>
              <a:rPr lang="en-US" sz="1200" dirty="0"/>
              <a:t>Add your personal connection to the disease and/or why you care and replace photo with your own. </a:t>
            </a:r>
          </a:p>
          <a:p>
            <a:pPr marL="171450" indent="-171450">
              <a:buFont typeface="Arial" panose="020B0604020202020204" pitchFamily="34" charset="0"/>
              <a:buChar char="•"/>
            </a:pPr>
            <a:r>
              <a:rPr lang="en-US" sz="1200" dirty="0"/>
              <a:t>You can also tell the story of another staff member or volunteer who has inspired you.</a:t>
            </a:r>
          </a:p>
          <a:p>
            <a:endParaRPr lang="en-US" dirty="0"/>
          </a:p>
        </p:txBody>
      </p:sp>
      <p:sp>
        <p:nvSpPr>
          <p:cNvPr id="4" name="Slide Number Placeholder 3"/>
          <p:cNvSpPr>
            <a:spLocks noGrp="1"/>
          </p:cNvSpPr>
          <p:nvPr>
            <p:ph type="sldNum" sz="quarter" idx="10"/>
          </p:nvPr>
        </p:nvSpPr>
        <p:spPr/>
        <p:txBody>
          <a:bodyPr/>
          <a:lstStyle/>
          <a:p>
            <a:fld id="{F129C741-B651-4909-8ABB-6AAB219864AF}" type="slidenum">
              <a:rPr lang="en-US" smtClean="0"/>
              <a:t>4</a:t>
            </a:fld>
            <a:endParaRPr lang="en-US"/>
          </a:p>
        </p:txBody>
      </p:sp>
    </p:spTree>
    <p:extLst>
      <p:ext uri="{BB962C8B-B14F-4D97-AF65-F5344CB8AC3E}">
        <p14:creationId xmlns:p14="http://schemas.microsoft.com/office/powerpoint/2010/main" val="418214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So first – why pancreatic cancer? </a:t>
            </a:r>
          </a:p>
        </p:txBody>
      </p:sp>
      <p:sp>
        <p:nvSpPr>
          <p:cNvPr id="4" name="Slide Number Placeholder 3"/>
          <p:cNvSpPr>
            <a:spLocks noGrp="1"/>
          </p:cNvSpPr>
          <p:nvPr>
            <p:ph type="sldNum" sz="quarter" idx="10"/>
          </p:nvPr>
        </p:nvSpPr>
        <p:spPr/>
        <p:txBody>
          <a:bodyPr/>
          <a:lstStyle/>
          <a:p>
            <a:fld id="{3308A78D-59C7-44F2-A03F-97CFC7DCF923}" type="slidenum">
              <a:rPr lang="en-US" smtClean="0"/>
              <a:t>5</a:t>
            </a:fld>
            <a:endParaRPr lang="en-US"/>
          </a:p>
        </p:txBody>
      </p:sp>
    </p:spTree>
    <p:extLst>
      <p:ext uri="{BB962C8B-B14F-4D97-AF65-F5344CB8AC3E}">
        <p14:creationId xmlns:p14="http://schemas.microsoft.com/office/powerpoint/2010/main" val="316651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This year, more than 56,000 people will be diagnosed with pancreatic cancer in the United States alone. </a:t>
            </a:r>
            <a:r>
              <a:rPr lang="en-GB" sz="1200" kern="1200" dirty="0">
                <a:solidFill>
                  <a:schemeClr val="tx1"/>
                </a:solidFill>
                <a:effectLst/>
                <a:latin typeface="+mn-lt"/>
                <a:ea typeface="+mn-ea"/>
                <a:cs typeface="+mn-cs"/>
              </a:rPr>
              <a:t>That’s more than 155 mothers, daughters, fathers, sons, sisters, brothers, colleagues or friends who will hear the dreaded news every single day. And each year, the number is growing. </a:t>
            </a:r>
            <a:endParaRPr lang="en-US" sz="1200" kern="1200" dirty="0">
              <a:solidFill>
                <a:schemeClr val="tx1"/>
              </a:solidFill>
              <a:effectLst/>
              <a:latin typeface="+mn-lt"/>
              <a:ea typeface="+mn-ea"/>
              <a:cs typeface="+mn-cs"/>
            </a:endParaRPr>
          </a:p>
          <a:p>
            <a:endParaRPr lang="en-US" strike="sngStrike" dirty="0"/>
          </a:p>
        </p:txBody>
      </p:sp>
      <p:sp>
        <p:nvSpPr>
          <p:cNvPr id="4" name="Slide Number Placeholder 3"/>
          <p:cNvSpPr>
            <a:spLocks noGrp="1"/>
          </p:cNvSpPr>
          <p:nvPr>
            <p:ph type="sldNum" sz="quarter" idx="5"/>
          </p:nvPr>
        </p:nvSpPr>
        <p:spPr/>
        <p:txBody>
          <a:bodyPr/>
          <a:lstStyle/>
          <a:p>
            <a:fld id="{3FC91630-9B40-41D4-A9DC-584C3A500751}" type="slidenum">
              <a:rPr lang="en-US" smtClean="0"/>
              <a:t>6</a:t>
            </a:fld>
            <a:endParaRPr lang="en-US"/>
          </a:p>
        </p:txBody>
      </p:sp>
    </p:spTree>
    <p:extLst>
      <p:ext uri="{BB962C8B-B14F-4D97-AF65-F5344CB8AC3E}">
        <p14:creationId xmlns:p14="http://schemas.microsoft.com/office/powerpoint/2010/main" val="327358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a:extLst>
              <a:ext uri="{FF2B5EF4-FFF2-40B4-BE49-F238E27FC236}">
                <a16:creationId xmlns:a16="http://schemas.microsoft.com/office/drawing/2014/main" id="{30C740B0-01F4-2547-AB8C-55B16D8496D1}"/>
              </a:ext>
            </a:extLst>
          </p:cNvPr>
          <p:cNvSpPr>
            <a:spLocks noGrp="1" noRot="1" noChangeAspect="1" noTextEdit="1"/>
          </p:cNvSpPr>
          <p:nvPr>
            <p:ph type="sldImg"/>
          </p:nvPr>
        </p:nvSpPr>
        <p:spPr>
          <a:xfrm>
            <a:off x="715963" y="1185863"/>
            <a:ext cx="5688012" cy="3200400"/>
          </a:xfrm>
          <a:ln/>
        </p:spPr>
      </p:sp>
      <p:sp>
        <p:nvSpPr>
          <p:cNvPr id="540675" name="Notes Placeholder 2">
            <a:extLst>
              <a:ext uri="{FF2B5EF4-FFF2-40B4-BE49-F238E27FC236}">
                <a16:creationId xmlns:a16="http://schemas.microsoft.com/office/drawing/2014/main" id="{554F8D88-3511-4B4E-B747-382A637D1C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And unfortunately for those 56,000+ people, the five-year survival rate for pancreatic cancer is just 9%. This is the lowest survival rate of all major cancers, and this rate is unacceptable.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While we can thank researchers and advocates for the increases we’ve seen since 2006, we still have a long way to go. And that is where we all come in – in raising awareness about this disease, and specifically about the signs and symptoms that people can and should  look out for so they can hopefully catch the cancer earlier and have more effective treatment options, so they can ultimately have better outcomes.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en-US" dirty="0">
              <a:latin typeface="Times" pitchFamily="2" charset="0"/>
            </a:endParaRPr>
          </a:p>
        </p:txBody>
      </p:sp>
      <p:sp>
        <p:nvSpPr>
          <p:cNvPr id="540676" name="Slide Number Placeholder 3">
            <a:extLst>
              <a:ext uri="{FF2B5EF4-FFF2-40B4-BE49-F238E27FC236}">
                <a16:creationId xmlns:a16="http://schemas.microsoft.com/office/drawing/2014/main" id="{7363DE82-33E5-D447-B31D-C189E26385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Helvetica LT Std Cond Bold" pitchFamily="2" charset="0"/>
              </a:defRPr>
            </a:lvl1pPr>
            <a:lvl2pPr marL="764421" indent="-294008">
              <a:defRPr sz="2500">
                <a:solidFill>
                  <a:schemeClr val="tx1"/>
                </a:solidFill>
                <a:latin typeface="Helvetica LT Std Cond Bold" pitchFamily="2" charset="0"/>
              </a:defRPr>
            </a:lvl2pPr>
            <a:lvl3pPr marL="1176033" indent="-235207">
              <a:defRPr sz="2500">
                <a:solidFill>
                  <a:schemeClr val="tx1"/>
                </a:solidFill>
                <a:latin typeface="Helvetica LT Std Cond Bold" pitchFamily="2" charset="0"/>
              </a:defRPr>
            </a:lvl3pPr>
            <a:lvl4pPr marL="1646446" indent="-235207">
              <a:defRPr sz="2500">
                <a:solidFill>
                  <a:schemeClr val="tx1"/>
                </a:solidFill>
                <a:latin typeface="Helvetica LT Std Cond Bold" pitchFamily="2" charset="0"/>
              </a:defRPr>
            </a:lvl4pPr>
            <a:lvl5pPr marL="2116859" indent="-235207">
              <a:defRPr sz="2500">
                <a:solidFill>
                  <a:schemeClr val="tx1"/>
                </a:solidFill>
                <a:latin typeface="Helvetica LT Std Cond Bold" pitchFamily="2" charset="0"/>
              </a:defRPr>
            </a:lvl5pPr>
            <a:lvl6pPr marL="2587272" indent="-235207" eaLnBrk="0" fontAlgn="base" hangingPunct="0">
              <a:spcBef>
                <a:spcPct val="0"/>
              </a:spcBef>
              <a:spcAft>
                <a:spcPct val="0"/>
              </a:spcAft>
              <a:defRPr sz="2500">
                <a:solidFill>
                  <a:schemeClr val="tx1"/>
                </a:solidFill>
                <a:latin typeface="Helvetica LT Std Cond Bold" pitchFamily="2" charset="0"/>
              </a:defRPr>
            </a:lvl6pPr>
            <a:lvl7pPr marL="3057685" indent="-235207" eaLnBrk="0" fontAlgn="base" hangingPunct="0">
              <a:spcBef>
                <a:spcPct val="0"/>
              </a:spcBef>
              <a:spcAft>
                <a:spcPct val="0"/>
              </a:spcAft>
              <a:defRPr sz="2500">
                <a:solidFill>
                  <a:schemeClr val="tx1"/>
                </a:solidFill>
                <a:latin typeface="Helvetica LT Std Cond Bold" pitchFamily="2" charset="0"/>
              </a:defRPr>
            </a:lvl7pPr>
            <a:lvl8pPr marL="3528098" indent="-235207" eaLnBrk="0" fontAlgn="base" hangingPunct="0">
              <a:spcBef>
                <a:spcPct val="0"/>
              </a:spcBef>
              <a:spcAft>
                <a:spcPct val="0"/>
              </a:spcAft>
              <a:defRPr sz="2500">
                <a:solidFill>
                  <a:schemeClr val="tx1"/>
                </a:solidFill>
                <a:latin typeface="Helvetica LT Std Cond Bold" pitchFamily="2" charset="0"/>
              </a:defRPr>
            </a:lvl8pPr>
            <a:lvl9pPr marL="3998511" indent="-235207" eaLnBrk="0" fontAlgn="base" hangingPunct="0">
              <a:spcBef>
                <a:spcPct val="0"/>
              </a:spcBef>
              <a:spcAft>
                <a:spcPct val="0"/>
              </a:spcAft>
              <a:defRPr sz="2500">
                <a:solidFill>
                  <a:schemeClr val="tx1"/>
                </a:solidFill>
                <a:latin typeface="Helvetica LT Std Cond Bold" pitchFamily="2" charset="0"/>
              </a:defRPr>
            </a:lvl9pPr>
          </a:lstStyle>
          <a:p>
            <a:pPr marL="0" marR="0" lvl="0" indent="0" algn="r" defTabSz="940802" rtl="0" eaLnBrk="1" fontAlgn="auto" latinLnBrk="0" hangingPunct="1">
              <a:lnSpc>
                <a:spcPct val="100000"/>
              </a:lnSpc>
              <a:spcBef>
                <a:spcPts val="0"/>
              </a:spcBef>
              <a:spcAft>
                <a:spcPts val="0"/>
              </a:spcAft>
              <a:buClrTx/>
              <a:buSzTx/>
              <a:buFontTx/>
              <a:buNone/>
              <a:tabLst/>
              <a:defRPr/>
            </a:pPr>
            <a:fld id="{2FC4778A-F38D-5040-B0A3-17C2FA39BEBA}" type="slidenum">
              <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rPr>
              <a:pPr marL="0" marR="0" lvl="0" indent="0" algn="r" defTabSz="940802"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pitchFamily="2" charset="0"/>
              <a:ea typeface="+mn-ea"/>
              <a:cs typeface="+mn-cs"/>
            </a:endParaRPr>
          </a:p>
        </p:txBody>
      </p:sp>
      <p:sp>
        <p:nvSpPr>
          <p:cNvPr id="540677" name="Date Placeholder 4">
            <a:extLst>
              <a:ext uri="{FF2B5EF4-FFF2-40B4-BE49-F238E27FC236}">
                <a16:creationId xmlns:a16="http://schemas.microsoft.com/office/drawing/2014/main" id="{5847826E-3D22-7C41-8535-B4BCB624384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Helvetica LT Std Cond Bold" pitchFamily="2" charset="0"/>
              </a:defRPr>
            </a:lvl1pPr>
            <a:lvl2pPr marL="764421" indent="-294008">
              <a:defRPr sz="2500">
                <a:solidFill>
                  <a:schemeClr val="tx1"/>
                </a:solidFill>
                <a:latin typeface="Helvetica LT Std Cond Bold" pitchFamily="2" charset="0"/>
              </a:defRPr>
            </a:lvl2pPr>
            <a:lvl3pPr marL="1176033" indent="-235207">
              <a:defRPr sz="2500">
                <a:solidFill>
                  <a:schemeClr val="tx1"/>
                </a:solidFill>
                <a:latin typeface="Helvetica LT Std Cond Bold" pitchFamily="2" charset="0"/>
              </a:defRPr>
            </a:lvl3pPr>
            <a:lvl4pPr marL="1646446" indent="-235207">
              <a:defRPr sz="2500">
                <a:solidFill>
                  <a:schemeClr val="tx1"/>
                </a:solidFill>
                <a:latin typeface="Helvetica LT Std Cond Bold" pitchFamily="2" charset="0"/>
              </a:defRPr>
            </a:lvl4pPr>
            <a:lvl5pPr marL="2116859" indent="-235207">
              <a:defRPr sz="2500">
                <a:solidFill>
                  <a:schemeClr val="tx1"/>
                </a:solidFill>
                <a:latin typeface="Helvetica LT Std Cond Bold" pitchFamily="2" charset="0"/>
              </a:defRPr>
            </a:lvl5pPr>
            <a:lvl6pPr marL="2587272" indent="-235207" eaLnBrk="0" fontAlgn="base" hangingPunct="0">
              <a:spcBef>
                <a:spcPct val="0"/>
              </a:spcBef>
              <a:spcAft>
                <a:spcPct val="0"/>
              </a:spcAft>
              <a:defRPr sz="2500">
                <a:solidFill>
                  <a:schemeClr val="tx1"/>
                </a:solidFill>
                <a:latin typeface="Helvetica LT Std Cond Bold" pitchFamily="2" charset="0"/>
              </a:defRPr>
            </a:lvl6pPr>
            <a:lvl7pPr marL="3057685" indent="-235207" eaLnBrk="0" fontAlgn="base" hangingPunct="0">
              <a:spcBef>
                <a:spcPct val="0"/>
              </a:spcBef>
              <a:spcAft>
                <a:spcPct val="0"/>
              </a:spcAft>
              <a:defRPr sz="2500">
                <a:solidFill>
                  <a:schemeClr val="tx1"/>
                </a:solidFill>
                <a:latin typeface="Helvetica LT Std Cond Bold" pitchFamily="2" charset="0"/>
              </a:defRPr>
            </a:lvl7pPr>
            <a:lvl8pPr marL="3528098" indent="-235207" eaLnBrk="0" fontAlgn="base" hangingPunct="0">
              <a:spcBef>
                <a:spcPct val="0"/>
              </a:spcBef>
              <a:spcAft>
                <a:spcPct val="0"/>
              </a:spcAft>
              <a:defRPr sz="2500">
                <a:solidFill>
                  <a:schemeClr val="tx1"/>
                </a:solidFill>
                <a:latin typeface="Helvetica LT Std Cond Bold" pitchFamily="2" charset="0"/>
              </a:defRPr>
            </a:lvl8pPr>
            <a:lvl9pPr marL="3998511" indent="-235207" eaLnBrk="0" fontAlgn="base" hangingPunct="0">
              <a:spcBef>
                <a:spcPct val="0"/>
              </a:spcBef>
              <a:spcAft>
                <a:spcPct val="0"/>
              </a:spcAft>
              <a:defRPr sz="2500">
                <a:solidFill>
                  <a:schemeClr val="tx1"/>
                </a:solidFill>
                <a:latin typeface="Helvetica LT Std Cond Bold" pitchFamily="2" charset="0"/>
              </a:defRPr>
            </a:lvl9pPr>
          </a:lstStyle>
          <a:p>
            <a:pPr marL="0" marR="0" lvl="0" indent="0" algn="r" defTabSz="940802"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itchFamily="2" charset="0"/>
                <a:ea typeface="+mn-ea"/>
                <a:cs typeface="+mn-cs"/>
              </a:rPr>
              <a:t>10/14/2015</a:t>
            </a:r>
          </a:p>
        </p:txBody>
      </p:sp>
    </p:spTree>
    <p:extLst>
      <p:ext uri="{BB962C8B-B14F-4D97-AF65-F5344CB8AC3E}">
        <p14:creationId xmlns:p14="http://schemas.microsoft.com/office/powerpoint/2010/main" val="78773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exact causes of pancreatic cancer are not yet well understood. Research studies have identified certain risk factors that may increase the likelihood that an individual will develop pancreatic cancer.</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FC91630-9B40-41D4-A9DC-584C3A500751}" type="slidenum">
              <a:rPr lang="en-US" smtClean="0"/>
              <a:t>8</a:t>
            </a:fld>
            <a:endParaRPr lang="en-US"/>
          </a:p>
        </p:txBody>
      </p:sp>
    </p:spTree>
    <p:extLst>
      <p:ext uri="{BB962C8B-B14F-4D97-AF65-F5344CB8AC3E}">
        <p14:creationId xmlns:p14="http://schemas.microsoft.com/office/powerpoint/2010/main" val="141525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Pancreatic cancer may cause only vague unexplained symptoms. Change in stool, Pain (usually in the abdomen or back), jaundice (yellowing of the skin and/or eyes) with or without itching, loss of appetite, nausea, pancreatitis and recent-onset diabetes, and weight loss are symptoms that may indicate pancreatic cancer. </a:t>
            </a:r>
          </a:p>
          <a:p>
            <a:endParaRPr lang="en-US" dirty="0"/>
          </a:p>
        </p:txBody>
      </p:sp>
      <p:sp>
        <p:nvSpPr>
          <p:cNvPr id="4" name="Slide Number Placeholder 3"/>
          <p:cNvSpPr>
            <a:spLocks noGrp="1"/>
          </p:cNvSpPr>
          <p:nvPr>
            <p:ph type="sldNum" sz="quarter" idx="5"/>
          </p:nvPr>
        </p:nvSpPr>
        <p:spPr/>
        <p:txBody>
          <a:bodyPr/>
          <a:lstStyle/>
          <a:p>
            <a:fld id="{3FC91630-9B40-41D4-A9DC-584C3A500751}" type="slidenum">
              <a:rPr lang="en-US" smtClean="0"/>
              <a:t>9</a:t>
            </a:fld>
            <a:endParaRPr lang="en-US"/>
          </a:p>
        </p:txBody>
      </p:sp>
    </p:spTree>
    <p:extLst>
      <p:ext uri="{BB962C8B-B14F-4D97-AF65-F5344CB8AC3E}">
        <p14:creationId xmlns:p14="http://schemas.microsoft.com/office/powerpoint/2010/main" val="161576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901" r="1"/>
          <a:stretch/>
        </p:blipFill>
        <p:spPr>
          <a:xfrm>
            <a:off x="9198724" y="775087"/>
            <a:ext cx="2298772" cy="2017654"/>
          </a:xfrm>
          <a:prstGeom prst="rect">
            <a:avLst/>
          </a:prstGeom>
        </p:spPr>
      </p:pic>
      <p:sp>
        <p:nvSpPr>
          <p:cNvPr id="7" name="Text Placeholder 6"/>
          <p:cNvSpPr>
            <a:spLocks noGrp="1"/>
          </p:cNvSpPr>
          <p:nvPr>
            <p:ph type="body" sz="quarter" idx="10" hasCustomPrompt="1"/>
          </p:nvPr>
        </p:nvSpPr>
        <p:spPr>
          <a:xfrm>
            <a:off x="1371600" y="1679333"/>
            <a:ext cx="9906001" cy="3226777"/>
          </a:xfrm>
          <a:prstGeom prst="rect">
            <a:avLst/>
          </a:prstGeom>
        </p:spPr>
        <p:txBody>
          <a:bodyPr anchor="ctr" anchorCtr="0">
            <a:normAutofit/>
          </a:bodyPr>
          <a:lstStyle>
            <a:lvl1pPr marL="0" indent="0" algn="l">
              <a:spcBef>
                <a:spcPts val="600"/>
              </a:spcBef>
              <a:buNone/>
              <a:defRPr sz="6600" b="1"/>
            </a:lvl1pPr>
            <a:lvl2pPr marL="0" indent="0" algn="ctr">
              <a:spcBef>
                <a:spcPts val="600"/>
              </a:spcBef>
              <a:buNone/>
              <a:defRPr sz="4000" b="1"/>
            </a:lvl2pPr>
            <a:lvl3pPr marL="0" indent="0" algn="ctr">
              <a:spcBef>
                <a:spcPts val="600"/>
              </a:spcBef>
              <a:buNone/>
              <a:defRPr sz="1800" b="1"/>
            </a:lvl3pPr>
            <a:lvl4pPr marL="0" indent="0" algn="ctr">
              <a:spcBef>
                <a:spcPts val="600"/>
              </a:spcBef>
              <a:buNone/>
              <a:defRPr sz="1600" b="1"/>
            </a:lvl4pPr>
            <a:lvl5pPr marL="0" indent="0" algn="ctr">
              <a:spcBef>
                <a:spcPts val="600"/>
              </a:spcBef>
              <a:buNone/>
              <a:defRPr sz="1600" b="1"/>
            </a:lvl5pPr>
          </a:lstStyle>
          <a:p>
            <a:pPr lvl="0"/>
            <a:r>
              <a:rPr lang="en-US" sz="5400" b="1" dirty="0">
                <a:solidFill>
                  <a:schemeClr val="bg1"/>
                </a:solidFill>
                <a:latin typeface="Arial"/>
                <a:cs typeface="Arial"/>
              </a:rPr>
              <a:t>[Presentation Title]</a:t>
            </a:r>
            <a:endParaRPr lang="en-US" dirty="0"/>
          </a:p>
        </p:txBody>
      </p:sp>
      <p:sp>
        <p:nvSpPr>
          <p:cNvPr id="9" name="Text Placeholder 8"/>
          <p:cNvSpPr>
            <a:spLocks noGrp="1"/>
          </p:cNvSpPr>
          <p:nvPr>
            <p:ph type="body" sz="quarter" idx="11" hasCustomPrompt="1"/>
          </p:nvPr>
        </p:nvSpPr>
        <p:spPr>
          <a:xfrm>
            <a:off x="1371601" y="4325816"/>
            <a:ext cx="9906001" cy="1186962"/>
          </a:xfrm>
          <a:prstGeom prst="rect">
            <a:avLst/>
          </a:prstGeom>
        </p:spPr>
        <p:txBody>
          <a:bodyPr anchor="b" anchorCtr="0">
            <a:normAutofit/>
          </a:bodyPr>
          <a:lstStyle>
            <a:lvl1pPr marL="0" indent="0" algn="l">
              <a:buNone/>
              <a:defRPr sz="3200" b="0" i="0" baseline="0"/>
            </a:lvl1pPr>
          </a:lstStyle>
          <a:p>
            <a:pPr lvl="0"/>
            <a:r>
              <a:rPr lang="en-US" dirty="0"/>
              <a:t>[Presenter name]</a:t>
            </a:r>
          </a:p>
        </p:txBody>
      </p:sp>
      <p:sp>
        <p:nvSpPr>
          <p:cNvPr id="10" name="Text Placeholder 9"/>
          <p:cNvSpPr>
            <a:spLocks noGrp="1"/>
          </p:cNvSpPr>
          <p:nvPr>
            <p:ph type="body" sz="quarter" idx="12" hasCustomPrompt="1"/>
          </p:nvPr>
        </p:nvSpPr>
        <p:spPr>
          <a:xfrm>
            <a:off x="1370801" y="5521570"/>
            <a:ext cx="9906776" cy="773845"/>
          </a:xfrm>
          <a:prstGeom prst="rect">
            <a:avLst/>
          </a:prstGeom>
        </p:spPr>
        <p:txBody>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b="0" i="1">
                <a:solidFill>
                  <a:schemeClr val="bg1"/>
                </a:solidFill>
                <a:latin typeface="Arial" charset="0"/>
                <a:ea typeface="Arial" charset="0"/>
                <a:cs typeface="Arial" charset="0"/>
              </a:rPr>
              <a:t>[Presenter Title], Pancreatic Cancer Action Network</a:t>
            </a:r>
            <a:endParaRPr lang="en-US" b="0" i="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53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a:t>
            </a:r>
          </a:p>
        </p:txBody>
      </p:sp>
      <p:sp>
        <p:nvSpPr>
          <p:cNvPr id="3" name="Content Placeholder 2"/>
          <p:cNvSpPr>
            <a:spLocks noGrp="1"/>
          </p:cNvSpPr>
          <p:nvPr>
            <p:ph idx="1" hasCustomPrompt="1"/>
          </p:nvPr>
        </p:nvSpPr>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781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a:t>
            </a:r>
          </a:p>
        </p:txBody>
      </p:sp>
      <p:sp>
        <p:nvSpPr>
          <p:cNvPr id="3" name="Content Placeholder 2"/>
          <p:cNvSpPr>
            <a:spLocks noGrp="1"/>
          </p:cNvSpPr>
          <p:nvPr>
            <p:ph idx="1" hasCustomPrompt="1"/>
          </p:nvPr>
        </p:nvSpPr>
        <p:spPr/>
        <p:txBody>
          <a:bodyPr/>
          <a:lstStyle>
            <a:lvl1pPr marL="0" indent="0">
              <a:spcBef>
                <a:spcPts val="600"/>
              </a:spcBef>
              <a:buNone/>
              <a:defRPr baseline="0">
                <a:solidFill>
                  <a:schemeClr val="tx1"/>
                </a:solidFill>
              </a:defRPr>
            </a:lvl1pPr>
            <a:lvl2pPr marL="609569" indent="0">
              <a:buNone/>
              <a:defRPr>
                <a:solidFill>
                  <a:schemeClr val="tx1"/>
                </a:solidFill>
              </a:defRPr>
            </a:lvl2pPr>
            <a:lvl3pPr marL="1219141" indent="0">
              <a:buNone/>
              <a:defRPr>
                <a:solidFill>
                  <a:schemeClr val="tx1"/>
                </a:solidFill>
              </a:defRPr>
            </a:lvl3pPr>
            <a:lvl4pPr marL="1828709" indent="0">
              <a:buNone/>
              <a:defRPr>
                <a:solidFill>
                  <a:schemeClr val="tx1"/>
                </a:solidFill>
              </a:defRPr>
            </a:lvl4pPr>
            <a:lvl5pPr marL="2438278" indent="0">
              <a:buNone/>
              <a:defRPr>
                <a:solidFill>
                  <a:schemeClr val="tx1"/>
                </a:solidFill>
              </a:defRPr>
            </a:lvl5pPr>
          </a:lstStyle>
          <a:p>
            <a:pPr lvl="0"/>
            <a:r>
              <a:rPr lang="en-US" dirty="0"/>
              <a:t>Arial, 28pt (20pt) Black</a:t>
            </a:r>
          </a:p>
        </p:txBody>
      </p:sp>
    </p:spTree>
    <p:extLst>
      <p:ext uri="{BB962C8B-B14F-4D97-AF65-F5344CB8AC3E}">
        <p14:creationId xmlns:p14="http://schemas.microsoft.com/office/powerpoint/2010/main" val="244622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1801" y="1569517"/>
            <a:ext cx="8610600" cy="1143000"/>
          </a:xfrm>
        </p:spPr>
        <p:txBody>
          <a:bodyPr/>
          <a:lstStyle>
            <a:lvl1pPr>
              <a:defRPr sz="4800" baseline="0"/>
            </a:lvl1pPr>
          </a:lstStyle>
          <a:p>
            <a:r>
              <a:rPr lang="en-US" dirty="0"/>
              <a:t>Title</a:t>
            </a:r>
          </a:p>
        </p:txBody>
      </p:sp>
      <p:sp>
        <p:nvSpPr>
          <p:cNvPr id="3" name="Content Placeholder 2"/>
          <p:cNvSpPr>
            <a:spLocks noGrp="1"/>
          </p:cNvSpPr>
          <p:nvPr>
            <p:ph idx="1" hasCustomPrompt="1"/>
          </p:nvPr>
        </p:nvSpPr>
        <p:spPr>
          <a:xfrm>
            <a:off x="2971800" y="2878904"/>
            <a:ext cx="8610599" cy="2271320"/>
          </a:xfrm>
        </p:spPr>
        <p:txBody>
          <a:bodyPr>
            <a:normAutofit/>
          </a:bodyPr>
          <a:lstStyle>
            <a:lvl1pPr marL="0" indent="0">
              <a:spcBef>
                <a:spcPts val="600"/>
              </a:spcBef>
              <a:buNone/>
              <a:defRPr sz="3200" baseline="0">
                <a:solidFill>
                  <a:schemeClr val="tx1">
                    <a:lumMod val="75000"/>
                    <a:lumOff val="25000"/>
                  </a:schemeClr>
                </a:solidFill>
              </a:defRPr>
            </a:lvl1pPr>
            <a:lvl2pPr marL="609569" indent="0">
              <a:buNone/>
              <a:defRPr>
                <a:solidFill>
                  <a:schemeClr val="tx1"/>
                </a:solidFill>
              </a:defRPr>
            </a:lvl2pPr>
            <a:lvl3pPr marL="1219141" indent="0">
              <a:buNone/>
              <a:defRPr>
                <a:solidFill>
                  <a:schemeClr val="tx1"/>
                </a:solidFill>
              </a:defRPr>
            </a:lvl3pPr>
            <a:lvl4pPr marL="1828709" indent="0">
              <a:buNone/>
              <a:defRPr>
                <a:solidFill>
                  <a:schemeClr val="tx1"/>
                </a:solidFill>
              </a:defRPr>
            </a:lvl4pPr>
            <a:lvl5pPr marL="2438278" indent="0">
              <a:buNone/>
              <a:defRPr>
                <a:solidFill>
                  <a:schemeClr val="tx1"/>
                </a:solidFill>
              </a:defRPr>
            </a:lvl5pPr>
          </a:lstStyle>
          <a:p>
            <a:pPr lvl="0"/>
            <a:r>
              <a:rPr lang="en-US" dirty="0"/>
              <a:t>Arial, 28pt (20pt) Black</a:t>
            </a:r>
          </a:p>
        </p:txBody>
      </p:sp>
    </p:spTree>
    <p:extLst>
      <p:ext uri="{BB962C8B-B14F-4D97-AF65-F5344CB8AC3E}">
        <p14:creationId xmlns:p14="http://schemas.microsoft.com/office/powerpoint/2010/main" val="2189567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rot="21125169">
            <a:off x="1176980" y="1900766"/>
            <a:ext cx="5689043" cy="3263086"/>
          </a:xfrm>
          <a:solidFill>
            <a:schemeClr val="accent5">
              <a:lumMod val="20000"/>
              <a:lumOff val="80000"/>
            </a:schemeClr>
          </a:solidFill>
          <a:ln w="76200" cap="sq">
            <a:solidFill>
              <a:schemeClr val="bg1"/>
            </a:solidFill>
            <a:miter lim="800000"/>
          </a:ln>
          <a:effectLst>
            <a:outerShdw blurRad="63500" sx="102000" sy="102000" algn="ctr" rotWithShape="0">
              <a:prstClr val="black">
                <a:alpha val="40000"/>
              </a:prstClr>
            </a:outerShdw>
          </a:effectLst>
        </p:spPr>
        <p:txBody>
          <a:bodyPr/>
          <a:lstStyle/>
          <a:p>
            <a:endParaRPr lang="en-US" dirty="0"/>
          </a:p>
        </p:txBody>
      </p:sp>
      <p:sp>
        <p:nvSpPr>
          <p:cNvPr id="13" name="Text Placeholder 12"/>
          <p:cNvSpPr>
            <a:spLocks noGrp="1"/>
          </p:cNvSpPr>
          <p:nvPr>
            <p:ph type="body" sz="quarter" idx="14" hasCustomPrompt="1"/>
          </p:nvPr>
        </p:nvSpPr>
        <p:spPr>
          <a:xfrm>
            <a:off x="7678821" y="1428791"/>
            <a:ext cx="3903579" cy="3658599"/>
          </a:xfrm>
        </p:spPr>
        <p:txBody>
          <a:bodyPr anchor="ctr"/>
          <a:lstStyle>
            <a:lvl1pPr marL="0" indent="0" algn="l">
              <a:spcBef>
                <a:spcPts val="600"/>
              </a:spcBef>
              <a:buNone/>
              <a:defRPr/>
            </a:lvl1pPr>
            <a:lvl2pPr marL="609569" indent="0" algn="l">
              <a:buNone/>
              <a:defRPr/>
            </a:lvl2pPr>
            <a:lvl3pPr marL="1219141" indent="0" algn="l">
              <a:buNone/>
              <a:defRPr/>
            </a:lvl3pPr>
            <a:lvl4pPr marL="1828709" indent="0" algn="l">
              <a:buNone/>
              <a:defRPr/>
            </a:lvl4pPr>
            <a:lvl5pPr marL="2438278" indent="0" algn="l">
              <a:buNone/>
              <a:defRPr/>
            </a:lvl5pPr>
          </a:lstStyle>
          <a:p>
            <a:pPr lvl="0"/>
            <a:r>
              <a:rPr lang="en-US" dirty="0"/>
              <a:t>Arial, 28pt (20pt) Black</a:t>
            </a:r>
          </a:p>
        </p:txBody>
      </p:sp>
    </p:spTree>
    <p:extLst>
      <p:ext uri="{BB962C8B-B14F-4D97-AF65-F5344CB8AC3E}">
        <p14:creationId xmlns:p14="http://schemas.microsoft.com/office/powerpoint/2010/main" val="317110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901" r="1"/>
          <a:stretch/>
        </p:blipFill>
        <p:spPr>
          <a:xfrm>
            <a:off x="9625445" y="695370"/>
            <a:ext cx="1837416" cy="1616202"/>
          </a:xfrm>
          <a:prstGeom prst="rect">
            <a:avLst/>
          </a:prstGeom>
        </p:spPr>
      </p:pic>
      <p:sp>
        <p:nvSpPr>
          <p:cNvPr id="7" name="Text Placeholder 6"/>
          <p:cNvSpPr>
            <a:spLocks noGrp="1"/>
          </p:cNvSpPr>
          <p:nvPr>
            <p:ph type="body" sz="quarter" idx="10" hasCustomPrompt="1"/>
          </p:nvPr>
        </p:nvSpPr>
        <p:spPr>
          <a:xfrm>
            <a:off x="1371600" y="1679333"/>
            <a:ext cx="9906001" cy="3226777"/>
          </a:xfrm>
          <a:prstGeom prst="rect">
            <a:avLst/>
          </a:prstGeom>
        </p:spPr>
        <p:txBody>
          <a:bodyPr anchor="ctr" anchorCtr="0">
            <a:normAutofit/>
          </a:bodyPr>
          <a:lstStyle>
            <a:lvl1pPr marL="0" indent="0" algn="l">
              <a:spcBef>
                <a:spcPts val="600"/>
              </a:spcBef>
              <a:buNone/>
              <a:defRPr sz="6600" b="1"/>
            </a:lvl1pPr>
            <a:lvl2pPr marL="0" indent="0" algn="ctr">
              <a:spcBef>
                <a:spcPts val="600"/>
              </a:spcBef>
              <a:buNone/>
              <a:defRPr sz="4000" b="1"/>
            </a:lvl2pPr>
            <a:lvl3pPr marL="0" indent="0" algn="ctr">
              <a:spcBef>
                <a:spcPts val="600"/>
              </a:spcBef>
              <a:buNone/>
              <a:defRPr sz="1800" b="1"/>
            </a:lvl3pPr>
            <a:lvl4pPr marL="0" indent="0" algn="ctr">
              <a:spcBef>
                <a:spcPts val="600"/>
              </a:spcBef>
              <a:buNone/>
              <a:defRPr sz="1600" b="1"/>
            </a:lvl4pPr>
            <a:lvl5pPr marL="0" indent="0" algn="ctr">
              <a:spcBef>
                <a:spcPts val="600"/>
              </a:spcBef>
              <a:buNone/>
              <a:defRPr sz="1600" b="1"/>
            </a:lvl5pPr>
          </a:lstStyle>
          <a:p>
            <a:pPr lvl="0"/>
            <a:r>
              <a:rPr lang="en-US" sz="5400" b="1" dirty="0">
                <a:solidFill>
                  <a:schemeClr val="bg1"/>
                </a:solidFill>
                <a:latin typeface="Arial"/>
                <a:cs typeface="Arial"/>
              </a:rPr>
              <a:t>[Presentation Title]</a:t>
            </a:r>
            <a:endParaRPr lang="en-US" dirty="0"/>
          </a:p>
        </p:txBody>
      </p:sp>
      <p:sp>
        <p:nvSpPr>
          <p:cNvPr id="9" name="Text Placeholder 8"/>
          <p:cNvSpPr>
            <a:spLocks noGrp="1"/>
          </p:cNvSpPr>
          <p:nvPr>
            <p:ph type="body" sz="quarter" idx="11" hasCustomPrompt="1"/>
          </p:nvPr>
        </p:nvSpPr>
        <p:spPr>
          <a:xfrm>
            <a:off x="1371601" y="4325816"/>
            <a:ext cx="9906001" cy="1186962"/>
          </a:xfrm>
          <a:prstGeom prst="rect">
            <a:avLst/>
          </a:prstGeom>
        </p:spPr>
        <p:txBody>
          <a:bodyPr anchor="b" anchorCtr="0">
            <a:normAutofit/>
          </a:bodyPr>
          <a:lstStyle>
            <a:lvl1pPr marL="0" indent="0" algn="l">
              <a:buNone/>
              <a:defRPr sz="3200" b="0" i="0" baseline="0"/>
            </a:lvl1pPr>
          </a:lstStyle>
          <a:p>
            <a:pPr lvl="0"/>
            <a:r>
              <a:rPr lang="en-US" dirty="0"/>
              <a:t>[Presenter name]</a:t>
            </a:r>
          </a:p>
        </p:txBody>
      </p:sp>
      <p:sp>
        <p:nvSpPr>
          <p:cNvPr id="10" name="Text Placeholder 9"/>
          <p:cNvSpPr>
            <a:spLocks noGrp="1"/>
          </p:cNvSpPr>
          <p:nvPr>
            <p:ph type="body" sz="quarter" idx="12" hasCustomPrompt="1"/>
          </p:nvPr>
        </p:nvSpPr>
        <p:spPr>
          <a:xfrm>
            <a:off x="1370801" y="5521570"/>
            <a:ext cx="9906776" cy="773845"/>
          </a:xfrm>
          <a:prstGeom prst="rect">
            <a:avLst/>
          </a:prstGeom>
        </p:spPr>
        <p:txBody>
          <a:bodyPr/>
          <a:lstStyle>
            <a:lvl1pPr marL="0" indent="0">
              <a:buNone/>
              <a:defRPr sz="1800" i="1"/>
            </a:lvl1pPr>
            <a:lvl2pPr marL="457200" indent="0">
              <a:buNone/>
              <a:defRPr/>
            </a:lvl2pPr>
            <a:lvl3pPr marL="914400" indent="0">
              <a:buNone/>
              <a:defRPr/>
            </a:lvl3pPr>
            <a:lvl4pPr marL="1371600" indent="0">
              <a:buNone/>
              <a:defRPr/>
            </a:lvl4pPr>
            <a:lvl5pPr marL="1828800" indent="0">
              <a:buNone/>
              <a:defRPr/>
            </a:lvl5pPr>
          </a:lstStyle>
          <a:p>
            <a:pPr lvl="0"/>
            <a:r>
              <a:rPr lang="en-US" b="0" i="1">
                <a:solidFill>
                  <a:schemeClr val="bg1"/>
                </a:solidFill>
                <a:latin typeface="Arial" charset="0"/>
                <a:ea typeface="Arial" charset="0"/>
                <a:cs typeface="Arial" charset="0"/>
              </a:rPr>
              <a:t>[Presenter Title], Pancreatic Cancer Action Network</a:t>
            </a:r>
            <a:endParaRPr lang="en-US" b="0" i="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83050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63D70-CE5C-432B-987B-25470B193344}"/>
              </a:ext>
            </a:extLst>
          </p:cNvPr>
          <p:cNvSpPr>
            <a:spLocks noGrp="1"/>
          </p:cNvSpPr>
          <p:nvPr>
            <p:ph type="dt" sz="half" idx="10"/>
          </p:nvPr>
        </p:nvSpPr>
        <p:spPr/>
        <p:txBody>
          <a:bodyPr/>
          <a:lstStyle/>
          <a:p>
            <a:fld id="{45D15272-5E66-4616-B94A-07B5D47177C2}" type="datetimeFigureOut">
              <a:rPr lang="en-US" smtClean="0"/>
              <a:t>11/14/2019</a:t>
            </a:fld>
            <a:endParaRPr lang="en-US"/>
          </a:p>
        </p:txBody>
      </p:sp>
      <p:sp>
        <p:nvSpPr>
          <p:cNvPr id="3" name="Footer Placeholder 2">
            <a:extLst>
              <a:ext uri="{FF2B5EF4-FFF2-40B4-BE49-F238E27FC236}">
                <a16:creationId xmlns:a16="http://schemas.microsoft.com/office/drawing/2014/main" id="{BDB304DA-FA74-4E50-90C7-918F381CFF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4F95F7-F738-49BE-8B13-2B3D33C5F63D}"/>
              </a:ext>
            </a:extLst>
          </p:cNvPr>
          <p:cNvSpPr>
            <a:spLocks noGrp="1"/>
          </p:cNvSpPr>
          <p:nvPr>
            <p:ph type="sldNum" sz="quarter" idx="12"/>
          </p:nvPr>
        </p:nvSpPr>
        <p:spPr/>
        <p:txBody>
          <a:bodyPr/>
          <a:lstStyle/>
          <a:p>
            <a:fld id="{A5F5DA27-5F26-47E3-942A-C733A9D88692}" type="slidenum">
              <a:rPr lang="en-US" smtClean="0"/>
              <a:t>‹#›</a:t>
            </a:fld>
            <a:endParaRPr lang="en-US"/>
          </a:p>
        </p:txBody>
      </p:sp>
    </p:spTree>
    <p:extLst>
      <p:ext uri="{BB962C8B-B14F-4D97-AF65-F5344CB8AC3E}">
        <p14:creationId xmlns:p14="http://schemas.microsoft.com/office/powerpoint/2010/main" val="77608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982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600" b="1">
                <a:solidFill>
                  <a:srgbClr val="490E6F"/>
                </a:solidFill>
              </a:defRPr>
            </a:lvl1pPr>
          </a:lstStyle>
          <a:p>
            <a:r>
              <a:rPr lang="en-US" dirty="0"/>
              <a:t>Click to edit Master title style</a:t>
            </a:r>
          </a:p>
        </p:txBody>
      </p:sp>
      <p:sp>
        <p:nvSpPr>
          <p:cNvPr id="3" name="Slide Number Placeholder 4">
            <a:extLst>
              <a:ext uri="{FF2B5EF4-FFF2-40B4-BE49-F238E27FC236}">
                <a16:creationId xmlns:a16="http://schemas.microsoft.com/office/drawing/2014/main" id="{C20FCCB0-21A1-D741-9869-A8450CDD2FCD}"/>
              </a:ext>
            </a:extLst>
          </p:cNvPr>
          <p:cNvSpPr>
            <a:spLocks noGrp="1"/>
          </p:cNvSpPr>
          <p:nvPr>
            <p:ph type="sldNum" sz="quarter" idx="10"/>
          </p:nvPr>
        </p:nvSpPr>
        <p:spPr/>
        <p:txBody>
          <a:bodyPr/>
          <a:lstStyle>
            <a:lvl1pPr algn="r" defTabSz="914400" eaLnBrk="0" fontAlgn="base" hangingPunct="0">
              <a:spcBef>
                <a:spcPct val="0"/>
              </a:spcBef>
              <a:spcAft>
                <a:spcPct val="0"/>
              </a:spcAft>
              <a:defRPr sz="1000">
                <a:solidFill>
                  <a:prstClr val="black">
                    <a:lumMod val="75000"/>
                    <a:lumOff val="25000"/>
                  </a:prstClr>
                </a:solidFill>
                <a:latin typeface="Arial"/>
                <a:cs typeface="Aria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F8675CE-063D-A041-BD09-C24E8104FFA5}" type="slidenum">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Arial"/>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p:txBody>
      </p:sp>
    </p:spTree>
    <p:extLst>
      <p:ext uri="{BB962C8B-B14F-4D97-AF65-F5344CB8AC3E}">
        <p14:creationId xmlns:p14="http://schemas.microsoft.com/office/powerpoint/2010/main" val="196504683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FB939D1-1621-6A46-925E-0271CBD251B6}"/>
              </a:ext>
            </a:extLst>
          </p:cNvPr>
          <p:cNvSpPr>
            <a:spLocks noGrp="1"/>
          </p:cNvSpPr>
          <p:nvPr>
            <p:ph type="sldNum" sz="quarter" idx="10"/>
          </p:nvPr>
        </p:nvSpPr>
        <p:spPr>
          <a:xfrm>
            <a:off x="9831918" y="6300789"/>
            <a:ext cx="778933" cy="365125"/>
          </a:xfrm>
        </p:spPr>
        <p:txBody>
          <a:bodyPr/>
          <a:lstStyle>
            <a:lvl1pPr defTabSz="914400" eaLnBrk="0" fontAlgn="base" hangingPunct="0">
              <a:spcBef>
                <a:spcPct val="0"/>
              </a:spcBef>
              <a:spcAft>
                <a:spcPct val="0"/>
              </a:spcAft>
              <a:defRPr>
                <a:solidFill>
                  <a:prstClr val="black"/>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A7ED234-E6F3-E341-849F-4DC73AD6ACD6}" type="slidenum">
              <a:rPr kumimoji="0" lang="en-US" sz="19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9436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48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901" r="1"/>
          <a:stretch/>
        </p:blipFill>
        <p:spPr>
          <a:xfrm>
            <a:off x="3865848" y="1471575"/>
            <a:ext cx="4460304" cy="391485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59407" y="2728358"/>
            <a:ext cx="4006080" cy="1580403"/>
          </a:xfrm>
        </p:spPr>
        <p:txBody>
          <a:bodyPr/>
          <a:lstStyle>
            <a:lvl1pPr algn="l">
              <a:defRPr sz="3599" b="1"/>
            </a:lvl1pPr>
          </a:lstStyle>
          <a:p>
            <a:r>
              <a:rPr lang="en-US" dirty="0"/>
              <a:t>Click to edit Master title style</a:t>
            </a:r>
          </a:p>
        </p:txBody>
      </p:sp>
      <p:sp>
        <p:nvSpPr>
          <p:cNvPr id="3" name="Picture Placeholder 2"/>
          <p:cNvSpPr>
            <a:spLocks noGrp="1"/>
          </p:cNvSpPr>
          <p:nvPr>
            <p:ph type="pic" idx="1"/>
          </p:nvPr>
        </p:nvSpPr>
        <p:spPr>
          <a:xfrm rot="21364700">
            <a:off x="1011681" y="1185591"/>
            <a:ext cx="5792255" cy="4264844"/>
          </a:xfrm>
          <a:ln w="57150" cmpd="sng">
            <a:solidFill>
              <a:srgbClr val="FFFFFF"/>
            </a:solidFill>
            <a:miter lim="800000"/>
          </a:ln>
          <a:effectLst>
            <a:outerShdw blurRad="50800" dist="12700" dir="2940000" sx="102000" sy="102000" algn="ctr" rotWithShape="0">
              <a:prstClr val="black">
                <a:alpha val="32000"/>
              </a:prstClr>
            </a:outerShdw>
          </a:effectLst>
        </p:spPr>
        <p:txBody>
          <a:bodyPr rtlCol="0">
            <a:normAutofit/>
          </a:bodyPr>
          <a:lstStyle>
            <a:lvl1pPr marL="0" indent="0">
              <a:buNone/>
              <a:defRPr sz="4299"/>
            </a:lvl1pPr>
            <a:lvl2pPr marL="609418" indent="0">
              <a:buNone/>
              <a:defRPr sz="3699"/>
            </a:lvl2pPr>
            <a:lvl3pPr marL="1218836" indent="0">
              <a:buNone/>
              <a:defRPr sz="3200"/>
            </a:lvl3pPr>
            <a:lvl4pPr marL="1828252" indent="0">
              <a:buNone/>
              <a:defRPr sz="2699"/>
            </a:lvl4pPr>
            <a:lvl5pPr marL="2437669" indent="0">
              <a:buNone/>
              <a:defRPr sz="2699"/>
            </a:lvl5pPr>
            <a:lvl6pPr marL="3047086" indent="0">
              <a:buNone/>
              <a:defRPr sz="2699"/>
            </a:lvl6pPr>
            <a:lvl7pPr marL="3656504" indent="0">
              <a:buNone/>
              <a:defRPr sz="2699"/>
            </a:lvl7pPr>
            <a:lvl8pPr marL="4265921" indent="0">
              <a:buNone/>
              <a:defRPr sz="2699"/>
            </a:lvl8pPr>
            <a:lvl9pPr marL="4875338" indent="0">
              <a:buNone/>
              <a:defRPr sz="2699"/>
            </a:lvl9pPr>
          </a:lstStyle>
          <a:p>
            <a:pPr lvl="0"/>
            <a:endParaRPr lang="en-US" noProof="0" dirty="0"/>
          </a:p>
        </p:txBody>
      </p:sp>
    </p:spTree>
    <p:extLst>
      <p:ext uri="{BB962C8B-B14F-4D97-AF65-F5344CB8AC3E}">
        <p14:creationId xmlns:p14="http://schemas.microsoft.com/office/powerpoint/2010/main" val="2489705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a:t>
            </a:r>
          </a:p>
        </p:txBody>
      </p:sp>
      <p:sp>
        <p:nvSpPr>
          <p:cNvPr id="3" name="Content Placeholder 2"/>
          <p:cNvSpPr>
            <a:spLocks noGrp="1"/>
          </p:cNvSpPr>
          <p:nvPr>
            <p:ph idx="1" hasCustomPrompt="1"/>
          </p:nvPr>
        </p:nvSpPr>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972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a:t>
            </a:r>
          </a:p>
        </p:txBody>
      </p:sp>
      <p:sp>
        <p:nvSpPr>
          <p:cNvPr id="3" name="Content Placeholder 2"/>
          <p:cNvSpPr>
            <a:spLocks noGrp="1"/>
          </p:cNvSpPr>
          <p:nvPr>
            <p:ph idx="1" hasCustomPrompt="1"/>
          </p:nvPr>
        </p:nvSpPr>
        <p:spPr/>
        <p:txBody>
          <a:bodyPr/>
          <a:lstStyle>
            <a:lvl1pPr marL="0" indent="0">
              <a:spcBef>
                <a:spcPts val="600"/>
              </a:spcBef>
              <a:buNone/>
              <a:defRPr baseline="0">
                <a:solidFill>
                  <a:schemeClr val="tx1"/>
                </a:solidFill>
              </a:defRPr>
            </a:lvl1pPr>
            <a:lvl2pPr marL="609569" indent="0">
              <a:buNone/>
              <a:defRPr>
                <a:solidFill>
                  <a:schemeClr val="tx1"/>
                </a:solidFill>
              </a:defRPr>
            </a:lvl2pPr>
            <a:lvl3pPr marL="1219141" indent="0">
              <a:buNone/>
              <a:defRPr>
                <a:solidFill>
                  <a:schemeClr val="tx1"/>
                </a:solidFill>
              </a:defRPr>
            </a:lvl3pPr>
            <a:lvl4pPr marL="1828709" indent="0">
              <a:buNone/>
              <a:defRPr>
                <a:solidFill>
                  <a:schemeClr val="tx1"/>
                </a:solidFill>
              </a:defRPr>
            </a:lvl4pPr>
            <a:lvl5pPr marL="2438278" indent="0">
              <a:buNone/>
              <a:defRPr>
                <a:solidFill>
                  <a:schemeClr val="tx1"/>
                </a:solidFill>
              </a:defRPr>
            </a:lvl5pPr>
          </a:lstStyle>
          <a:p>
            <a:pPr lvl="0"/>
            <a:r>
              <a:rPr lang="en-US" dirty="0"/>
              <a:t>Arial, 28pt (20pt) Black</a:t>
            </a:r>
          </a:p>
        </p:txBody>
      </p:sp>
    </p:spTree>
    <p:extLst>
      <p:ext uri="{BB962C8B-B14F-4D97-AF65-F5344CB8AC3E}">
        <p14:creationId xmlns:p14="http://schemas.microsoft.com/office/powerpoint/2010/main" val="43611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rot="21125169">
            <a:off x="1176980" y="1900766"/>
            <a:ext cx="5689043" cy="3263086"/>
          </a:xfrm>
          <a:solidFill>
            <a:schemeClr val="accent5">
              <a:lumMod val="20000"/>
              <a:lumOff val="80000"/>
            </a:schemeClr>
          </a:solidFill>
          <a:ln w="76200" cap="sq">
            <a:solidFill>
              <a:schemeClr val="bg1"/>
            </a:solidFill>
            <a:miter lim="800000"/>
          </a:ln>
          <a:effectLst>
            <a:outerShdw blurRad="63500" sx="102000" sy="102000" algn="ctr" rotWithShape="0">
              <a:prstClr val="black">
                <a:alpha val="40000"/>
              </a:prstClr>
            </a:outerShdw>
          </a:effectLst>
        </p:spPr>
        <p:txBody>
          <a:bodyPr/>
          <a:lstStyle/>
          <a:p>
            <a:endParaRPr lang="en-US" dirty="0"/>
          </a:p>
        </p:txBody>
      </p:sp>
      <p:sp>
        <p:nvSpPr>
          <p:cNvPr id="13" name="Text Placeholder 12"/>
          <p:cNvSpPr>
            <a:spLocks noGrp="1"/>
          </p:cNvSpPr>
          <p:nvPr>
            <p:ph type="body" sz="quarter" idx="14" hasCustomPrompt="1"/>
          </p:nvPr>
        </p:nvSpPr>
        <p:spPr>
          <a:xfrm>
            <a:off x="7678821" y="1428791"/>
            <a:ext cx="3903579" cy="3658599"/>
          </a:xfrm>
        </p:spPr>
        <p:txBody>
          <a:bodyPr anchor="ctr"/>
          <a:lstStyle>
            <a:lvl1pPr marL="0" indent="0" algn="l">
              <a:spcBef>
                <a:spcPts val="600"/>
              </a:spcBef>
              <a:buNone/>
              <a:defRPr/>
            </a:lvl1pPr>
            <a:lvl2pPr marL="609569" indent="0" algn="l">
              <a:buNone/>
              <a:defRPr/>
            </a:lvl2pPr>
            <a:lvl3pPr marL="1219141" indent="0" algn="l">
              <a:buNone/>
              <a:defRPr/>
            </a:lvl3pPr>
            <a:lvl4pPr marL="1828709" indent="0" algn="l">
              <a:buNone/>
              <a:defRPr/>
            </a:lvl4pPr>
            <a:lvl5pPr marL="2438278" indent="0" algn="l">
              <a:buNone/>
              <a:defRPr/>
            </a:lvl5pPr>
          </a:lstStyle>
          <a:p>
            <a:pPr lvl="0"/>
            <a:r>
              <a:rPr lang="en-US" dirty="0"/>
              <a:t>Arial, 28pt (20pt) Black</a:t>
            </a:r>
          </a:p>
        </p:txBody>
      </p:sp>
    </p:spTree>
    <p:extLst>
      <p:ext uri="{BB962C8B-B14F-4D97-AF65-F5344CB8AC3E}">
        <p14:creationId xmlns:p14="http://schemas.microsoft.com/office/powerpoint/2010/main" val="4106831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2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700" b="1">
                <a:solidFill>
                  <a:srgbClr val="490E6F"/>
                </a:solidFill>
              </a:defRPr>
            </a:lvl1pPr>
          </a:lstStyle>
          <a:p>
            <a:r>
              <a:rPr lang="en-US" dirty="0"/>
              <a:t>Click to edit Master title style</a:t>
            </a:r>
          </a:p>
        </p:txBody>
      </p:sp>
      <p:sp>
        <p:nvSpPr>
          <p:cNvPr id="3" name="Slide Number Placeholder 4">
            <a:extLst>
              <a:ext uri="{FF2B5EF4-FFF2-40B4-BE49-F238E27FC236}">
                <a16:creationId xmlns:a16="http://schemas.microsoft.com/office/drawing/2014/main" id="{C20FCCB0-21A1-D741-9869-A8450CDD2FCD}"/>
              </a:ext>
            </a:extLst>
          </p:cNvPr>
          <p:cNvSpPr>
            <a:spLocks noGrp="1"/>
          </p:cNvSpPr>
          <p:nvPr>
            <p:ph type="sldNum" sz="quarter" idx="10"/>
          </p:nvPr>
        </p:nvSpPr>
        <p:spPr/>
        <p:txBody>
          <a:bodyPr/>
          <a:lstStyle>
            <a:lvl1pPr algn="r" defTabSz="685800" eaLnBrk="0" fontAlgn="base" hangingPunct="0">
              <a:spcBef>
                <a:spcPct val="0"/>
              </a:spcBef>
              <a:spcAft>
                <a:spcPct val="0"/>
              </a:spcAft>
              <a:defRPr sz="750">
                <a:solidFill>
                  <a:prstClr val="black">
                    <a:lumMod val="75000"/>
                    <a:lumOff val="25000"/>
                  </a:prstClr>
                </a:solidFill>
                <a:latin typeface="Arial"/>
                <a:cs typeface="Arial"/>
              </a:defRPr>
            </a:lvl1pPr>
          </a:lstStyle>
          <a:p>
            <a:pPr>
              <a:defRPr/>
            </a:pPr>
            <a:fld id="{3F8675CE-063D-A041-BD09-C24E8104FFA5}" type="slidenum">
              <a:rPr lang="en-US"/>
              <a:pPr>
                <a:defRPr/>
              </a:pPr>
              <a:t>‹#›</a:t>
            </a:fld>
            <a:endParaRPr lang="en-US" dirty="0"/>
          </a:p>
        </p:txBody>
      </p:sp>
    </p:spTree>
    <p:extLst>
      <p:ext uri="{BB962C8B-B14F-4D97-AF65-F5344CB8AC3E}">
        <p14:creationId xmlns:p14="http://schemas.microsoft.com/office/powerpoint/2010/main" val="352584266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a:t>
            </a:r>
          </a:p>
        </p:txBody>
      </p:sp>
      <p:sp>
        <p:nvSpPr>
          <p:cNvPr id="3" name="Content Placeholder 2"/>
          <p:cNvSpPr>
            <a:spLocks noGrp="1"/>
          </p:cNvSpPr>
          <p:nvPr>
            <p:ph idx="1" hasCustomPrompt="1"/>
          </p:nvPr>
        </p:nvSpPr>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621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a:t>
            </a:r>
          </a:p>
        </p:txBody>
      </p:sp>
      <p:sp>
        <p:nvSpPr>
          <p:cNvPr id="3" name="Content Placeholder 2"/>
          <p:cNvSpPr>
            <a:spLocks noGrp="1"/>
          </p:cNvSpPr>
          <p:nvPr>
            <p:ph idx="1" hasCustomPrompt="1"/>
          </p:nvPr>
        </p:nvSpPr>
        <p:spPr/>
        <p:txBody>
          <a:bodyPr/>
          <a:lstStyle>
            <a:lvl1pPr marL="0" indent="0">
              <a:spcBef>
                <a:spcPts val="600"/>
              </a:spcBef>
              <a:buNone/>
              <a:defRPr baseline="0">
                <a:solidFill>
                  <a:schemeClr val="tx1"/>
                </a:solidFill>
              </a:defRPr>
            </a:lvl1pPr>
            <a:lvl2pPr marL="609569" indent="0">
              <a:buNone/>
              <a:defRPr>
                <a:solidFill>
                  <a:schemeClr val="tx1"/>
                </a:solidFill>
              </a:defRPr>
            </a:lvl2pPr>
            <a:lvl3pPr marL="1219141" indent="0">
              <a:buNone/>
              <a:defRPr>
                <a:solidFill>
                  <a:schemeClr val="tx1"/>
                </a:solidFill>
              </a:defRPr>
            </a:lvl3pPr>
            <a:lvl4pPr marL="1828709" indent="0">
              <a:buNone/>
              <a:defRPr>
                <a:solidFill>
                  <a:schemeClr val="tx1"/>
                </a:solidFill>
              </a:defRPr>
            </a:lvl4pPr>
            <a:lvl5pPr marL="2438278" indent="0">
              <a:buNone/>
              <a:defRPr>
                <a:solidFill>
                  <a:schemeClr val="tx1"/>
                </a:solidFill>
              </a:defRPr>
            </a:lvl5pPr>
          </a:lstStyle>
          <a:p>
            <a:pPr lvl="0"/>
            <a:r>
              <a:rPr lang="en-US" dirty="0"/>
              <a:t>Arial, 28pt (20pt) Black</a:t>
            </a:r>
          </a:p>
        </p:txBody>
      </p:sp>
    </p:spTree>
    <p:extLst>
      <p:ext uri="{BB962C8B-B14F-4D97-AF65-F5344CB8AC3E}">
        <p14:creationId xmlns:p14="http://schemas.microsoft.com/office/powerpoint/2010/main" val="1572596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rot="21125169">
            <a:off x="1176980" y="1900766"/>
            <a:ext cx="5689043" cy="3263086"/>
          </a:xfrm>
          <a:solidFill>
            <a:schemeClr val="accent5">
              <a:lumMod val="20000"/>
              <a:lumOff val="80000"/>
            </a:schemeClr>
          </a:solidFill>
          <a:ln w="76200" cap="sq">
            <a:solidFill>
              <a:schemeClr val="bg1"/>
            </a:solidFill>
            <a:miter lim="800000"/>
          </a:ln>
          <a:effectLst>
            <a:outerShdw blurRad="63500" sx="102000" sy="102000" algn="ctr" rotWithShape="0">
              <a:prstClr val="black">
                <a:alpha val="40000"/>
              </a:prstClr>
            </a:outerShdw>
          </a:effectLst>
        </p:spPr>
        <p:txBody>
          <a:bodyPr/>
          <a:lstStyle/>
          <a:p>
            <a:endParaRPr lang="en-US" dirty="0"/>
          </a:p>
        </p:txBody>
      </p:sp>
      <p:sp>
        <p:nvSpPr>
          <p:cNvPr id="13" name="Text Placeholder 12"/>
          <p:cNvSpPr>
            <a:spLocks noGrp="1"/>
          </p:cNvSpPr>
          <p:nvPr>
            <p:ph type="body" sz="quarter" idx="14" hasCustomPrompt="1"/>
          </p:nvPr>
        </p:nvSpPr>
        <p:spPr>
          <a:xfrm>
            <a:off x="7678821" y="1428791"/>
            <a:ext cx="3903579" cy="3658599"/>
          </a:xfrm>
        </p:spPr>
        <p:txBody>
          <a:bodyPr anchor="ctr"/>
          <a:lstStyle>
            <a:lvl1pPr marL="0" indent="0" algn="l">
              <a:spcBef>
                <a:spcPts val="600"/>
              </a:spcBef>
              <a:buNone/>
              <a:defRPr/>
            </a:lvl1pPr>
            <a:lvl2pPr marL="609569" indent="0" algn="l">
              <a:buNone/>
              <a:defRPr/>
            </a:lvl2pPr>
            <a:lvl3pPr marL="1219141" indent="0" algn="l">
              <a:buNone/>
              <a:defRPr/>
            </a:lvl3pPr>
            <a:lvl4pPr marL="1828709" indent="0" algn="l">
              <a:buNone/>
              <a:defRPr/>
            </a:lvl4pPr>
            <a:lvl5pPr marL="2438278" indent="0" algn="l">
              <a:buNone/>
              <a:defRPr/>
            </a:lvl5pPr>
          </a:lstStyle>
          <a:p>
            <a:pPr lvl="0"/>
            <a:r>
              <a:rPr lang="en-US" dirty="0"/>
              <a:t>Arial, 28pt (20pt) Black</a:t>
            </a:r>
          </a:p>
        </p:txBody>
      </p:sp>
    </p:spTree>
    <p:extLst>
      <p:ext uri="{BB962C8B-B14F-4D97-AF65-F5344CB8AC3E}">
        <p14:creationId xmlns:p14="http://schemas.microsoft.com/office/powerpoint/2010/main" val="90262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427" r="1"/>
          <a:stretch/>
        </p:blipFill>
        <p:spPr>
          <a:xfrm>
            <a:off x="10991401" y="5771882"/>
            <a:ext cx="947434" cy="843199"/>
          </a:xfrm>
          <a:prstGeom prst="rect">
            <a:avLst/>
          </a:prstGeom>
        </p:spPr>
      </p:pic>
      <p:sp>
        <p:nvSpPr>
          <p:cNvPr id="3" name="Title 1"/>
          <p:cNvSpPr>
            <a:spLocks noGrp="1"/>
          </p:cNvSpPr>
          <p:nvPr>
            <p:ph type="title" hasCustomPrompt="1"/>
          </p:nvPr>
        </p:nvSpPr>
        <p:spPr>
          <a:xfrm>
            <a:off x="609600" y="2857500"/>
            <a:ext cx="10972800" cy="1143000"/>
          </a:xfrm>
          <a:prstGeom prst="rect">
            <a:avLst/>
          </a:prstGeom>
        </p:spPr>
        <p:txBody>
          <a:bodyPr anchor="ctr">
            <a:noAutofit/>
          </a:bodyPr>
          <a:lstStyle>
            <a:lvl1pPr algn="ctr">
              <a:defRPr sz="8000" baseline="0"/>
            </a:lvl1pPr>
          </a:lstStyle>
          <a:p>
            <a:r>
              <a:rPr lang="en-US" dirty="0"/>
              <a:t>[Divider Slide]</a:t>
            </a:r>
          </a:p>
        </p:txBody>
      </p:sp>
    </p:spTree>
    <p:extLst>
      <p:ext uri="{BB962C8B-B14F-4D97-AF65-F5344CB8AC3E}">
        <p14:creationId xmlns:p14="http://schemas.microsoft.com/office/powerpoint/2010/main" val="202295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22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600" b="1">
                <a:solidFill>
                  <a:srgbClr val="490E6F"/>
                </a:solidFill>
              </a:defRPr>
            </a:lvl1pPr>
          </a:lstStyle>
          <a:p>
            <a:r>
              <a:rPr lang="en-US" dirty="0"/>
              <a:t>Click to edit Master title style</a:t>
            </a:r>
          </a:p>
        </p:txBody>
      </p:sp>
    </p:spTree>
    <p:extLst>
      <p:ext uri="{BB962C8B-B14F-4D97-AF65-F5344CB8AC3E}">
        <p14:creationId xmlns:p14="http://schemas.microsoft.com/office/powerpoint/2010/main" val="21293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rot="21125169">
            <a:off x="1176981" y="1900766"/>
            <a:ext cx="5689043" cy="3263086"/>
          </a:xfrm>
          <a:solidFill>
            <a:schemeClr val="accent5">
              <a:lumMod val="20000"/>
              <a:lumOff val="80000"/>
            </a:schemeClr>
          </a:solidFill>
          <a:ln w="76200" cap="sq">
            <a:solidFill>
              <a:schemeClr val="bg1"/>
            </a:solidFill>
            <a:miter lim="800000"/>
          </a:ln>
          <a:effectLst>
            <a:outerShdw blurRad="63500" sx="102000" sy="102000" algn="ctr" rotWithShape="0">
              <a:prstClr val="black">
                <a:alpha val="40000"/>
              </a:prstClr>
            </a:outerShdw>
          </a:effectLst>
        </p:spPr>
        <p:txBody>
          <a:bodyPr/>
          <a:lstStyle/>
          <a:p>
            <a:endParaRPr lang="en-US"/>
          </a:p>
        </p:txBody>
      </p:sp>
      <p:sp>
        <p:nvSpPr>
          <p:cNvPr id="13" name="Text Placeholder 12"/>
          <p:cNvSpPr>
            <a:spLocks noGrp="1"/>
          </p:cNvSpPr>
          <p:nvPr>
            <p:ph type="body" sz="quarter" idx="14" hasCustomPrompt="1"/>
          </p:nvPr>
        </p:nvSpPr>
        <p:spPr>
          <a:xfrm>
            <a:off x="7678821" y="1428793"/>
            <a:ext cx="3903579" cy="3658599"/>
          </a:xfrm>
        </p:spPr>
        <p:txBody>
          <a:bodyPr anchor="ctr"/>
          <a:lstStyle>
            <a:lvl1pPr marL="0" indent="0" algn="l">
              <a:spcBef>
                <a:spcPts val="600"/>
              </a:spcBef>
              <a:buNone/>
              <a:defRPr/>
            </a:lvl1pPr>
            <a:lvl2pPr marL="609569" indent="0" algn="l">
              <a:buNone/>
              <a:defRPr/>
            </a:lvl2pPr>
            <a:lvl3pPr marL="1219141" indent="0" algn="l">
              <a:buNone/>
              <a:defRPr/>
            </a:lvl3pPr>
            <a:lvl4pPr marL="1828709" indent="0" algn="l">
              <a:buNone/>
              <a:defRPr/>
            </a:lvl4pPr>
            <a:lvl5pPr marL="2438278" indent="0" algn="l">
              <a:buNone/>
              <a:defRPr/>
            </a:lvl5pPr>
          </a:lstStyle>
          <a:p>
            <a:pPr lvl="0"/>
            <a:r>
              <a:rPr lang="en-US" dirty="0"/>
              <a:t>Arial, 28pt (20pt) Black</a:t>
            </a:r>
          </a:p>
        </p:txBody>
      </p:sp>
    </p:spTree>
    <p:extLst>
      <p:ext uri="{BB962C8B-B14F-4D97-AF65-F5344CB8AC3E}">
        <p14:creationId xmlns:p14="http://schemas.microsoft.com/office/powerpoint/2010/main" val="160221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a:t>
            </a:r>
          </a:p>
        </p:txBody>
      </p:sp>
      <p:sp>
        <p:nvSpPr>
          <p:cNvPr id="3" name="Content Placeholder 2"/>
          <p:cNvSpPr>
            <a:spLocks noGrp="1"/>
          </p:cNvSpPr>
          <p:nvPr>
            <p:ph idx="1" hasCustomPrompt="1"/>
          </p:nvPr>
        </p:nvSpPr>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00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a:t>
            </a:r>
          </a:p>
        </p:txBody>
      </p:sp>
      <p:sp>
        <p:nvSpPr>
          <p:cNvPr id="3" name="Content Placeholder 2"/>
          <p:cNvSpPr>
            <a:spLocks noGrp="1"/>
          </p:cNvSpPr>
          <p:nvPr>
            <p:ph idx="1" hasCustomPrompt="1"/>
          </p:nvPr>
        </p:nvSpPr>
        <p:spPr/>
        <p:txBody>
          <a:bodyPr/>
          <a:lstStyle>
            <a:lvl1pPr marL="0" indent="0">
              <a:spcBef>
                <a:spcPts val="600"/>
              </a:spcBef>
              <a:buNone/>
              <a:defRPr baseline="0">
                <a:solidFill>
                  <a:schemeClr val="tx1"/>
                </a:solidFill>
              </a:defRPr>
            </a:lvl1pPr>
            <a:lvl2pPr marL="609569" indent="0">
              <a:buNone/>
              <a:defRPr>
                <a:solidFill>
                  <a:schemeClr val="tx1"/>
                </a:solidFill>
              </a:defRPr>
            </a:lvl2pPr>
            <a:lvl3pPr marL="1219141" indent="0">
              <a:buNone/>
              <a:defRPr>
                <a:solidFill>
                  <a:schemeClr val="tx1"/>
                </a:solidFill>
              </a:defRPr>
            </a:lvl3pPr>
            <a:lvl4pPr marL="1828709" indent="0">
              <a:buNone/>
              <a:defRPr>
                <a:solidFill>
                  <a:schemeClr val="tx1"/>
                </a:solidFill>
              </a:defRPr>
            </a:lvl4pPr>
            <a:lvl5pPr marL="2438278" indent="0">
              <a:buNone/>
              <a:defRPr>
                <a:solidFill>
                  <a:schemeClr val="tx1"/>
                </a:solidFill>
              </a:defRPr>
            </a:lvl5pPr>
          </a:lstStyle>
          <a:p>
            <a:pPr lvl="0"/>
            <a:r>
              <a:rPr lang="en-US" dirty="0"/>
              <a:t>Arial, 28pt (20pt) Black</a:t>
            </a:r>
          </a:p>
        </p:txBody>
      </p:sp>
    </p:spTree>
    <p:extLst>
      <p:ext uri="{BB962C8B-B14F-4D97-AF65-F5344CB8AC3E}">
        <p14:creationId xmlns:p14="http://schemas.microsoft.com/office/powerpoint/2010/main" val="65802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rot="21125169">
            <a:off x="1176980" y="1900766"/>
            <a:ext cx="5689043" cy="3263086"/>
          </a:xfrm>
          <a:solidFill>
            <a:schemeClr val="accent5">
              <a:lumMod val="20000"/>
              <a:lumOff val="80000"/>
            </a:schemeClr>
          </a:solidFill>
          <a:ln w="76200" cap="sq">
            <a:solidFill>
              <a:schemeClr val="bg1"/>
            </a:solidFill>
            <a:miter lim="800000"/>
          </a:ln>
          <a:effectLst>
            <a:outerShdw blurRad="63500" sx="102000" sy="102000" algn="ctr" rotWithShape="0">
              <a:prstClr val="black">
                <a:alpha val="40000"/>
              </a:prstClr>
            </a:outerShdw>
          </a:effectLst>
        </p:spPr>
        <p:txBody>
          <a:bodyPr/>
          <a:lstStyle/>
          <a:p>
            <a:endParaRPr lang="en-US" dirty="0"/>
          </a:p>
        </p:txBody>
      </p:sp>
      <p:sp>
        <p:nvSpPr>
          <p:cNvPr id="13" name="Text Placeholder 12"/>
          <p:cNvSpPr>
            <a:spLocks noGrp="1"/>
          </p:cNvSpPr>
          <p:nvPr>
            <p:ph type="body" sz="quarter" idx="14" hasCustomPrompt="1"/>
          </p:nvPr>
        </p:nvSpPr>
        <p:spPr>
          <a:xfrm>
            <a:off x="7678821" y="1428791"/>
            <a:ext cx="3903579" cy="3658599"/>
          </a:xfrm>
        </p:spPr>
        <p:txBody>
          <a:bodyPr anchor="ctr"/>
          <a:lstStyle>
            <a:lvl1pPr marL="0" indent="0" algn="l">
              <a:spcBef>
                <a:spcPts val="600"/>
              </a:spcBef>
              <a:buNone/>
              <a:defRPr/>
            </a:lvl1pPr>
            <a:lvl2pPr marL="609569" indent="0" algn="l">
              <a:buNone/>
              <a:defRPr/>
            </a:lvl2pPr>
            <a:lvl3pPr marL="1219141" indent="0" algn="l">
              <a:buNone/>
              <a:defRPr/>
            </a:lvl3pPr>
            <a:lvl4pPr marL="1828709" indent="0" algn="l">
              <a:buNone/>
              <a:defRPr/>
            </a:lvl4pPr>
            <a:lvl5pPr marL="2438278" indent="0" algn="l">
              <a:buNone/>
              <a:defRPr/>
            </a:lvl5pPr>
          </a:lstStyle>
          <a:p>
            <a:pPr lvl="0"/>
            <a:r>
              <a:rPr lang="en-US" dirty="0"/>
              <a:t>Arial, 28pt (20pt) Black</a:t>
            </a:r>
          </a:p>
        </p:txBody>
      </p:sp>
    </p:spTree>
    <p:extLst>
      <p:ext uri="{BB962C8B-B14F-4D97-AF65-F5344CB8AC3E}">
        <p14:creationId xmlns:p14="http://schemas.microsoft.com/office/powerpoint/2010/main" val="1414888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4.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a:p>
        </p:txBody>
      </p:sp>
    </p:spTree>
    <p:extLst>
      <p:ext uri="{BB962C8B-B14F-4D97-AF65-F5344CB8AC3E}">
        <p14:creationId xmlns:p14="http://schemas.microsoft.com/office/powerpoint/2010/main" val="708150176"/>
      </p:ext>
    </p:extLst>
  </p:cSld>
  <p:clrMap bg1="lt1" tx1="dk1" bg2="lt2" tx2="dk2" accent1="accent1" accent2="accent2" accent3="accent3" accent4="accent4" accent5="accent5" accent6="accent6" hlink="hlink" folHlink="folHlink"/>
  <p:sldLayoutIdLst>
    <p:sldLayoutId id="2147483717" r:id="rId1"/>
    <p:sldLayoutId id="2147483733" r:id="rId2"/>
    <p:sldLayoutId id="2147483714" r:id="rId3"/>
    <p:sldLayoutId id="2147483734" r:id="rId4"/>
    <p:sldLayoutId id="2147483735" r:id="rId5"/>
    <p:sldLayoutId id="2147483736" r:id="rId6"/>
  </p:sldLayoutIdLst>
  <p:hf sldNum="0" hdr="0" dt="0"/>
  <p:txStyles>
    <p:titleStyle>
      <a:lvl1pPr algn="l" defTabSz="457200" rtl="0" eaLnBrk="1" latinLnBrk="0" hangingPunct="1">
        <a:spcBef>
          <a:spcPct val="0"/>
        </a:spcBef>
        <a:buNone/>
        <a:defRPr sz="36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85790"/>
            <a:ext cx="10972800" cy="1143000"/>
          </a:xfrm>
          <a:prstGeom prst="rect">
            <a:avLst/>
          </a:prstGeom>
        </p:spPr>
        <p:txBody>
          <a:bodyPr vert="horz" lIns="91438" tIns="45719" rIns="91438" bIns="45719" rtlCol="0" anchor="ctr">
            <a:noAutofit/>
          </a:bodyPr>
          <a:lstStyle/>
          <a:p>
            <a:r>
              <a:rPr lang="en-US" dirty="0"/>
              <a:t>Title</a:t>
            </a:r>
          </a:p>
        </p:txBody>
      </p:sp>
      <p:sp>
        <p:nvSpPr>
          <p:cNvPr id="3" name="Text Placeholder 2"/>
          <p:cNvSpPr>
            <a:spLocks noGrp="1"/>
          </p:cNvSpPr>
          <p:nvPr>
            <p:ph type="body" idx="1"/>
          </p:nvPr>
        </p:nvSpPr>
        <p:spPr>
          <a:xfrm>
            <a:off x="609600" y="1600203"/>
            <a:ext cx="10972800" cy="4732128"/>
          </a:xfrm>
          <a:prstGeom prst="rect">
            <a:avLst/>
          </a:prstGeom>
        </p:spPr>
        <p:txBody>
          <a:bodyPr vert="horz" lIns="91438" tIns="45719" rIns="91438" bIns="45719" rtlCol="0">
            <a:normAutofit/>
          </a:body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49648" y="5814754"/>
            <a:ext cx="830940" cy="757456"/>
          </a:xfrm>
          <a:prstGeom prst="rect">
            <a:avLst/>
          </a:prstGeom>
        </p:spPr>
      </p:pic>
    </p:spTree>
    <p:extLst>
      <p:ext uri="{BB962C8B-B14F-4D97-AF65-F5344CB8AC3E}">
        <p14:creationId xmlns:p14="http://schemas.microsoft.com/office/powerpoint/2010/main" val="2231809939"/>
      </p:ext>
    </p:extLst>
  </p:cSld>
  <p:clrMap bg1="lt1" tx1="dk1" bg2="lt2" tx2="dk2" accent1="accent1" accent2="accent2" accent3="accent3" accent4="accent4" accent5="accent5" accent6="accent6" hlink="hlink" folHlink="folHlink"/>
  <p:sldLayoutIdLst>
    <p:sldLayoutId id="2147483685" r:id="rId1"/>
    <p:sldLayoutId id="2147483716" r:id="rId2"/>
    <p:sldLayoutId id="2147483715" r:id="rId3"/>
  </p:sldLayoutIdLst>
  <p:hf sldNum="0" hdr="0" dt="0"/>
  <p:txStyles>
    <p:titleStyle>
      <a:lvl1pPr algn="l" defTabSz="609570" rtl="0" eaLnBrk="1" latinLnBrk="0" hangingPunct="1">
        <a:spcBef>
          <a:spcPct val="0"/>
        </a:spcBef>
        <a:buNone/>
        <a:defRPr sz="4000" b="1" kern="1200" baseline="0">
          <a:solidFill>
            <a:srgbClr val="490E6F"/>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2800" kern="1200" baseline="0">
          <a:solidFill>
            <a:schemeClr val="tx1"/>
          </a:solidFill>
          <a:latin typeface="Arial"/>
          <a:ea typeface="+mn-ea"/>
          <a:cs typeface="Arial"/>
        </a:defRPr>
      </a:lvl1pPr>
      <a:lvl2pPr marL="990550" indent="-380981" algn="l" defTabSz="609570" rtl="0" eaLnBrk="1" latinLnBrk="0" hangingPunct="1">
        <a:spcBef>
          <a:spcPct val="20000"/>
        </a:spcBef>
        <a:buFont typeface="Arial"/>
        <a:buChar char="–"/>
        <a:defRPr sz="2400" kern="1200">
          <a:solidFill>
            <a:schemeClr val="tx1"/>
          </a:solidFill>
          <a:latin typeface="Arial"/>
          <a:ea typeface="+mn-ea"/>
          <a:cs typeface="Arial"/>
        </a:defRPr>
      </a:lvl2pPr>
      <a:lvl3pPr marL="1523925" indent="-304784" algn="l" defTabSz="609570" rtl="0" eaLnBrk="1" latinLnBrk="0" hangingPunct="1">
        <a:spcBef>
          <a:spcPct val="20000"/>
        </a:spcBef>
        <a:buFont typeface="Arial"/>
        <a:buChar char="•"/>
        <a:defRPr sz="18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1600"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16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85790"/>
            <a:ext cx="10972800" cy="1143000"/>
          </a:xfrm>
          <a:prstGeom prst="rect">
            <a:avLst/>
          </a:prstGeom>
        </p:spPr>
        <p:txBody>
          <a:bodyPr vert="horz" lIns="91438" tIns="45719" rIns="91438" bIns="45719" rtlCol="0" anchor="ctr">
            <a:noAutofit/>
          </a:bodyPr>
          <a:lstStyle/>
          <a:p>
            <a:r>
              <a:rPr lang="en-US" dirty="0"/>
              <a:t>Title</a:t>
            </a:r>
          </a:p>
        </p:txBody>
      </p:sp>
      <p:sp>
        <p:nvSpPr>
          <p:cNvPr id="3" name="Text Placeholder 2"/>
          <p:cNvSpPr>
            <a:spLocks noGrp="1"/>
          </p:cNvSpPr>
          <p:nvPr>
            <p:ph type="body" idx="1"/>
          </p:nvPr>
        </p:nvSpPr>
        <p:spPr>
          <a:xfrm>
            <a:off x="609600" y="1600203"/>
            <a:ext cx="10972800" cy="4732128"/>
          </a:xfrm>
          <a:prstGeom prst="rect">
            <a:avLst/>
          </a:prstGeom>
        </p:spPr>
        <p:txBody>
          <a:bodyPr vert="horz" lIns="91438" tIns="45719" rIns="91438" bIns="45719" rtlCol="0">
            <a:normAutofit/>
          </a:body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F4CB2A6-2F40-B64C-B005-3FCA0AE753D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1049648" y="5814754"/>
            <a:ext cx="830940" cy="757456"/>
          </a:xfrm>
          <a:prstGeom prst="rect">
            <a:avLst/>
          </a:prstGeom>
        </p:spPr>
      </p:pic>
    </p:spTree>
    <p:extLst>
      <p:ext uri="{BB962C8B-B14F-4D97-AF65-F5344CB8AC3E}">
        <p14:creationId xmlns:p14="http://schemas.microsoft.com/office/powerpoint/2010/main" val="344407760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6" r:id="rId7"/>
  </p:sldLayoutIdLst>
  <p:hf sldNum="0" hdr="0" dt="0"/>
  <p:txStyles>
    <p:titleStyle>
      <a:lvl1pPr algn="l" defTabSz="609570" rtl="0" eaLnBrk="1" latinLnBrk="0" hangingPunct="1">
        <a:spcBef>
          <a:spcPct val="0"/>
        </a:spcBef>
        <a:buNone/>
        <a:defRPr sz="4000" b="1" kern="1200" baseline="0">
          <a:solidFill>
            <a:srgbClr val="490E6F"/>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2800" kern="1200" baseline="0">
          <a:solidFill>
            <a:schemeClr val="tx1">
              <a:lumMod val="75000"/>
              <a:lumOff val="25000"/>
            </a:schemeClr>
          </a:solidFill>
          <a:latin typeface="Arial"/>
          <a:ea typeface="+mn-ea"/>
          <a:cs typeface="Arial"/>
        </a:defRPr>
      </a:lvl1pPr>
      <a:lvl2pPr marL="990550" indent="-380981" algn="l" defTabSz="60957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2pPr>
      <a:lvl3pPr marL="1523925" indent="-304784" algn="l" defTabSz="60957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3pPr>
      <a:lvl4pPr marL="2133493" indent="-304784" algn="l" defTabSz="609570" rtl="0" eaLnBrk="1" latinLnBrk="0" hangingPunct="1">
        <a:spcBef>
          <a:spcPct val="20000"/>
        </a:spcBef>
        <a:buFont typeface="Arial"/>
        <a:buChar char="–"/>
        <a:defRPr sz="1600" kern="1200">
          <a:solidFill>
            <a:schemeClr val="tx1">
              <a:lumMod val="75000"/>
              <a:lumOff val="25000"/>
            </a:schemeClr>
          </a:solidFill>
          <a:latin typeface="Arial"/>
          <a:ea typeface="+mn-ea"/>
          <a:cs typeface="Arial"/>
        </a:defRPr>
      </a:lvl4pPr>
      <a:lvl5pPr marL="2743062" indent="-304784" algn="l" defTabSz="609570" rtl="0" eaLnBrk="1" latinLnBrk="0" hangingPunct="1">
        <a:spcBef>
          <a:spcPct val="20000"/>
        </a:spcBef>
        <a:buFont typeface="Arial"/>
        <a:buChar char="»"/>
        <a:defRPr sz="1600" kern="1200">
          <a:solidFill>
            <a:schemeClr val="tx1">
              <a:lumMod val="75000"/>
              <a:lumOff val="25000"/>
            </a:schemeClr>
          </a:solidFill>
          <a:latin typeface="Arial"/>
          <a:ea typeface="+mn-ea"/>
          <a:cs typeface="Arial"/>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85790"/>
            <a:ext cx="10972800" cy="1143000"/>
          </a:xfrm>
          <a:prstGeom prst="rect">
            <a:avLst/>
          </a:prstGeom>
        </p:spPr>
        <p:txBody>
          <a:bodyPr vert="horz" lIns="91438" tIns="45719" rIns="91438" bIns="45719" rtlCol="0" anchor="ctr">
            <a:noAutofit/>
          </a:bodyPr>
          <a:lstStyle/>
          <a:p>
            <a:r>
              <a:rPr lang="en-US" dirty="0"/>
              <a:t>Title</a:t>
            </a:r>
          </a:p>
        </p:txBody>
      </p:sp>
      <p:sp>
        <p:nvSpPr>
          <p:cNvPr id="3" name="Text Placeholder 2"/>
          <p:cNvSpPr>
            <a:spLocks noGrp="1"/>
          </p:cNvSpPr>
          <p:nvPr>
            <p:ph type="body" idx="1"/>
          </p:nvPr>
        </p:nvSpPr>
        <p:spPr>
          <a:xfrm>
            <a:off x="609600" y="1600203"/>
            <a:ext cx="10972800" cy="4732128"/>
          </a:xfrm>
          <a:prstGeom prst="rect">
            <a:avLst/>
          </a:prstGeom>
        </p:spPr>
        <p:txBody>
          <a:bodyPr vert="horz" lIns="91438" tIns="45719" rIns="91438" bIns="45719" rtlCol="0">
            <a:normAutofit/>
          </a:body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03463" y="5574875"/>
            <a:ext cx="830940" cy="757456"/>
          </a:xfrm>
          <a:prstGeom prst="rect">
            <a:avLst/>
          </a:prstGeom>
        </p:spPr>
      </p:pic>
    </p:spTree>
    <p:extLst>
      <p:ext uri="{BB962C8B-B14F-4D97-AF65-F5344CB8AC3E}">
        <p14:creationId xmlns:p14="http://schemas.microsoft.com/office/powerpoint/2010/main" val="109249488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1" r:id="rId3"/>
    <p:sldLayoutId id="2147483752" r:id="rId4"/>
  </p:sldLayoutIdLst>
  <p:hf sldNum="0" hdr="0" dt="0"/>
  <p:txStyles>
    <p:titleStyle>
      <a:lvl1pPr algn="l" defTabSz="609570" rtl="0" eaLnBrk="1" latinLnBrk="0" hangingPunct="1">
        <a:spcBef>
          <a:spcPct val="0"/>
        </a:spcBef>
        <a:buNone/>
        <a:defRPr sz="4000" b="1" kern="1200" baseline="0">
          <a:solidFill>
            <a:srgbClr val="490E6F"/>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2800" kern="1200" baseline="0">
          <a:solidFill>
            <a:schemeClr val="tx1"/>
          </a:solidFill>
          <a:latin typeface="Arial"/>
          <a:ea typeface="+mn-ea"/>
          <a:cs typeface="Arial"/>
        </a:defRPr>
      </a:lvl1pPr>
      <a:lvl2pPr marL="990550" indent="-380981" algn="l" defTabSz="609570" rtl="0" eaLnBrk="1" latinLnBrk="0" hangingPunct="1">
        <a:spcBef>
          <a:spcPct val="20000"/>
        </a:spcBef>
        <a:buFont typeface="Arial"/>
        <a:buChar char="–"/>
        <a:defRPr sz="2400" kern="1200">
          <a:solidFill>
            <a:schemeClr val="tx1"/>
          </a:solidFill>
          <a:latin typeface="Arial"/>
          <a:ea typeface="+mn-ea"/>
          <a:cs typeface="Arial"/>
        </a:defRPr>
      </a:lvl2pPr>
      <a:lvl3pPr marL="1523925" indent="-304784" algn="l" defTabSz="609570" rtl="0" eaLnBrk="1" latinLnBrk="0" hangingPunct="1">
        <a:spcBef>
          <a:spcPct val="20000"/>
        </a:spcBef>
        <a:buFont typeface="Arial"/>
        <a:buChar char="•"/>
        <a:defRPr sz="18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1600"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16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85790"/>
            <a:ext cx="10972800" cy="1143000"/>
          </a:xfrm>
          <a:prstGeom prst="rect">
            <a:avLst/>
          </a:prstGeom>
        </p:spPr>
        <p:txBody>
          <a:bodyPr vert="horz" lIns="91438" tIns="45719" rIns="91438" bIns="45719" rtlCol="0" anchor="ctr">
            <a:noAutofit/>
          </a:bodyPr>
          <a:lstStyle/>
          <a:p>
            <a:r>
              <a:rPr lang="en-US" dirty="0"/>
              <a:t>Title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38" tIns="45719" rIns="91438" bIns="45719" rtlCol="0">
            <a:normAutofit/>
          </a:body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833631" y="5992660"/>
            <a:ext cx="814647" cy="557992"/>
          </a:xfrm>
          <a:prstGeom prst="rect">
            <a:avLst/>
          </a:prstGeom>
        </p:spPr>
      </p:pic>
    </p:spTree>
    <p:extLst>
      <p:ext uri="{BB962C8B-B14F-4D97-AF65-F5344CB8AC3E}">
        <p14:creationId xmlns:p14="http://schemas.microsoft.com/office/powerpoint/2010/main" val="134413829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sldNum="0" hdr="0" dt="0"/>
  <p:txStyles>
    <p:titleStyle>
      <a:lvl1pPr algn="l" defTabSz="609570" rtl="0" eaLnBrk="1" latinLnBrk="0" hangingPunct="1">
        <a:spcBef>
          <a:spcPct val="0"/>
        </a:spcBef>
        <a:buNone/>
        <a:defRPr sz="4000" b="1" kern="1200" baseline="0">
          <a:solidFill>
            <a:srgbClr val="490E6F"/>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2800" kern="1200" baseline="0">
          <a:solidFill>
            <a:schemeClr val="tx1"/>
          </a:solidFill>
          <a:latin typeface="Arial"/>
          <a:ea typeface="+mn-ea"/>
          <a:cs typeface="Arial"/>
        </a:defRPr>
      </a:lvl1pPr>
      <a:lvl2pPr marL="990550" indent="-380981" algn="l" defTabSz="609570" rtl="0" eaLnBrk="1" latinLnBrk="0" hangingPunct="1">
        <a:spcBef>
          <a:spcPct val="20000"/>
        </a:spcBef>
        <a:buFont typeface="Arial"/>
        <a:buChar char="–"/>
        <a:defRPr sz="2400" kern="1200">
          <a:solidFill>
            <a:schemeClr val="tx1"/>
          </a:solidFill>
          <a:latin typeface="Arial"/>
          <a:ea typeface="+mn-ea"/>
          <a:cs typeface="Arial"/>
        </a:defRPr>
      </a:lvl2pPr>
      <a:lvl3pPr marL="1523925" indent="-304784" algn="l" defTabSz="609570" rtl="0" eaLnBrk="1" latinLnBrk="0" hangingPunct="1">
        <a:spcBef>
          <a:spcPct val="20000"/>
        </a:spcBef>
        <a:buFont typeface="Arial"/>
        <a:buChar char="•"/>
        <a:defRPr sz="18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1600"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16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85790"/>
            <a:ext cx="10972800" cy="1143000"/>
          </a:xfrm>
          <a:prstGeom prst="rect">
            <a:avLst/>
          </a:prstGeom>
        </p:spPr>
        <p:txBody>
          <a:bodyPr vert="horz" lIns="91438" tIns="45719" rIns="91438" bIns="45719" rtlCol="0" anchor="ctr">
            <a:noAutofit/>
          </a:bodyPr>
          <a:lstStyle/>
          <a:p>
            <a:r>
              <a:rPr lang="en-US" dirty="0"/>
              <a:t>Title</a:t>
            </a:r>
          </a:p>
        </p:txBody>
      </p:sp>
      <p:sp>
        <p:nvSpPr>
          <p:cNvPr id="3" name="Text Placeholder 2"/>
          <p:cNvSpPr>
            <a:spLocks noGrp="1"/>
          </p:cNvSpPr>
          <p:nvPr>
            <p:ph type="body" idx="1"/>
          </p:nvPr>
        </p:nvSpPr>
        <p:spPr>
          <a:xfrm>
            <a:off x="609600" y="1600203"/>
            <a:ext cx="10972800" cy="4732128"/>
          </a:xfrm>
          <a:prstGeom prst="rect">
            <a:avLst/>
          </a:prstGeom>
        </p:spPr>
        <p:txBody>
          <a:bodyPr vert="horz" lIns="91438" tIns="45719" rIns="91438" bIns="45719" rtlCol="0">
            <a:normAutofit/>
          </a:bodyPr>
          <a:lstStyle/>
          <a:p>
            <a:pPr lvl="0"/>
            <a:r>
              <a:rPr lang="en-US" dirty="0"/>
              <a:t>Arial, 28pt (20pt) Black</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803463" y="5574875"/>
            <a:ext cx="830940" cy="757456"/>
          </a:xfrm>
          <a:prstGeom prst="rect">
            <a:avLst/>
          </a:prstGeom>
        </p:spPr>
      </p:pic>
    </p:spTree>
    <p:extLst>
      <p:ext uri="{BB962C8B-B14F-4D97-AF65-F5344CB8AC3E}">
        <p14:creationId xmlns:p14="http://schemas.microsoft.com/office/powerpoint/2010/main" val="164090646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sldNum="0" hdr="0" dt="0"/>
  <p:txStyles>
    <p:titleStyle>
      <a:lvl1pPr algn="l" defTabSz="609570" rtl="0" eaLnBrk="1" latinLnBrk="0" hangingPunct="1">
        <a:spcBef>
          <a:spcPct val="0"/>
        </a:spcBef>
        <a:buNone/>
        <a:defRPr sz="4000" b="1" kern="1200" baseline="0">
          <a:solidFill>
            <a:srgbClr val="490E6F"/>
          </a:solidFill>
          <a:latin typeface="Arial"/>
          <a:ea typeface="+mj-ea"/>
          <a:cs typeface="Arial"/>
        </a:defRPr>
      </a:lvl1pPr>
    </p:titleStyle>
    <p:bodyStyle>
      <a:lvl1pPr marL="457178" indent="-457178" algn="l" defTabSz="609570" rtl="0" eaLnBrk="1" latinLnBrk="0" hangingPunct="1">
        <a:spcBef>
          <a:spcPct val="20000"/>
        </a:spcBef>
        <a:buFont typeface="Arial"/>
        <a:buChar char="•"/>
        <a:defRPr sz="2800" kern="1200" baseline="0">
          <a:solidFill>
            <a:schemeClr val="tx1"/>
          </a:solidFill>
          <a:latin typeface="Arial"/>
          <a:ea typeface="+mn-ea"/>
          <a:cs typeface="Arial"/>
        </a:defRPr>
      </a:lvl1pPr>
      <a:lvl2pPr marL="990550" indent="-380981" algn="l" defTabSz="609570" rtl="0" eaLnBrk="1" latinLnBrk="0" hangingPunct="1">
        <a:spcBef>
          <a:spcPct val="20000"/>
        </a:spcBef>
        <a:buFont typeface="Arial"/>
        <a:buChar char="–"/>
        <a:defRPr sz="2400" kern="1200">
          <a:solidFill>
            <a:schemeClr val="tx1"/>
          </a:solidFill>
          <a:latin typeface="Arial"/>
          <a:ea typeface="+mn-ea"/>
          <a:cs typeface="Arial"/>
        </a:defRPr>
      </a:lvl2pPr>
      <a:lvl3pPr marL="1523925" indent="-304784" algn="l" defTabSz="609570" rtl="0" eaLnBrk="1" latinLnBrk="0" hangingPunct="1">
        <a:spcBef>
          <a:spcPct val="20000"/>
        </a:spcBef>
        <a:buFont typeface="Arial"/>
        <a:buChar char="•"/>
        <a:defRPr sz="18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1600"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16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microsoft.com/office/2007/relationships/hdphoto" Target="../media/hdphoto2.wdp"/><Relationship Id="rId11"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4.png"/><Relationship Id="rId14" Type="http://schemas.microsoft.com/office/2007/relationships/hdphoto" Target="../media/hdphoto6.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5108" y="2738937"/>
            <a:ext cx="10585938" cy="2602524"/>
          </a:xfrm>
        </p:spPr>
        <p:txBody>
          <a:bodyPr>
            <a:normAutofit/>
          </a:bodyPr>
          <a:lstStyle/>
          <a:p>
            <a:r>
              <a:rPr lang="en-US" sz="4800" dirty="0"/>
              <a:t>ORGANIZATION NAME &amp; </a:t>
            </a:r>
            <a:br>
              <a:rPr lang="en-US" sz="4800" dirty="0"/>
            </a:br>
            <a:r>
              <a:rPr lang="en-US" sz="4800" dirty="0"/>
              <a:t>PANCREATIC CANCER AWARENESS MONTH</a:t>
            </a:r>
          </a:p>
        </p:txBody>
      </p:sp>
      <p:sp>
        <p:nvSpPr>
          <p:cNvPr id="4" name="Text Placeholder 3"/>
          <p:cNvSpPr>
            <a:spLocks noGrp="1"/>
          </p:cNvSpPr>
          <p:nvPr>
            <p:ph type="body" sz="quarter" idx="12"/>
          </p:nvPr>
        </p:nvSpPr>
        <p:spPr>
          <a:xfrm>
            <a:off x="715108" y="5521570"/>
            <a:ext cx="9084191" cy="773845"/>
          </a:xfrm>
        </p:spPr>
        <p:txBody>
          <a:bodyPr/>
          <a:lstStyle/>
          <a:p>
            <a:r>
              <a:rPr lang="en-US" dirty="0"/>
              <a:t>Presenter Name</a:t>
            </a:r>
          </a:p>
          <a:p>
            <a:r>
              <a:rPr lang="en-US" dirty="0"/>
              <a:t>Presenter Title, Organization Name </a:t>
            </a:r>
          </a:p>
        </p:txBody>
      </p:sp>
    </p:spTree>
    <p:extLst>
      <p:ext uri="{BB962C8B-B14F-4D97-AF65-F5344CB8AC3E}">
        <p14:creationId xmlns:p14="http://schemas.microsoft.com/office/powerpoint/2010/main" val="43394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7499"/>
              </a:lnSpc>
              <a:spcBef>
                <a:spcPts val="0"/>
              </a:spcBef>
            </a:pPr>
            <a:r>
              <a:rPr lang="en-US" sz="6600" dirty="0"/>
              <a:t>WHAT RESOURCES </a:t>
            </a:r>
            <a:br>
              <a:rPr lang="en-US" sz="6600" dirty="0"/>
            </a:br>
            <a:r>
              <a:rPr lang="en-US" sz="6600" dirty="0"/>
              <a:t>ARE AVAILABLE?</a:t>
            </a:r>
          </a:p>
        </p:txBody>
      </p:sp>
    </p:spTree>
    <p:extLst>
      <p:ext uri="{BB962C8B-B14F-4D97-AF65-F5344CB8AC3E}">
        <p14:creationId xmlns:p14="http://schemas.microsoft.com/office/powerpoint/2010/main" val="23017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86ED84-4708-054B-9B47-766232BC575E}"/>
              </a:ext>
            </a:extLst>
          </p:cNvPr>
          <p:cNvSpPr/>
          <p:nvPr/>
        </p:nvSpPr>
        <p:spPr>
          <a:xfrm>
            <a:off x="6116804" y="1502451"/>
            <a:ext cx="2449650" cy="4223989"/>
          </a:xfrm>
          <a:prstGeom prst="rect">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425">
              <a:solidFill>
                <a:prstClr val="white"/>
              </a:solidFill>
            </a:endParaRPr>
          </a:p>
        </p:txBody>
      </p:sp>
      <p:sp>
        <p:nvSpPr>
          <p:cNvPr id="2" name="Rectangle 1">
            <a:extLst>
              <a:ext uri="{FF2B5EF4-FFF2-40B4-BE49-F238E27FC236}">
                <a16:creationId xmlns:a16="http://schemas.microsoft.com/office/drawing/2014/main" id="{B228879F-A778-3145-B8FC-44B56CC06DE1}"/>
              </a:ext>
            </a:extLst>
          </p:cNvPr>
          <p:cNvSpPr/>
          <p:nvPr/>
        </p:nvSpPr>
        <p:spPr>
          <a:xfrm>
            <a:off x="8988056" y="4541432"/>
            <a:ext cx="1679945" cy="1459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25"/>
          </a:p>
        </p:txBody>
      </p:sp>
      <p:sp>
        <p:nvSpPr>
          <p:cNvPr id="10" name="Rectangle 9">
            <a:extLst>
              <a:ext uri="{FF2B5EF4-FFF2-40B4-BE49-F238E27FC236}">
                <a16:creationId xmlns:a16="http://schemas.microsoft.com/office/drawing/2014/main" id="{2D807100-988B-564D-A2A8-CFBCE0DE2262}"/>
              </a:ext>
            </a:extLst>
          </p:cNvPr>
          <p:cNvSpPr/>
          <p:nvPr/>
        </p:nvSpPr>
        <p:spPr>
          <a:xfrm>
            <a:off x="936729" y="1502453"/>
            <a:ext cx="2449650" cy="4223987"/>
          </a:xfrm>
          <a:prstGeom prst="rect">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425">
              <a:solidFill>
                <a:prstClr val="white"/>
              </a:solidFill>
            </a:endParaRPr>
          </a:p>
        </p:txBody>
      </p:sp>
      <p:sp>
        <p:nvSpPr>
          <p:cNvPr id="11" name="Rectangle 10">
            <a:extLst>
              <a:ext uri="{FF2B5EF4-FFF2-40B4-BE49-F238E27FC236}">
                <a16:creationId xmlns:a16="http://schemas.microsoft.com/office/drawing/2014/main" id="{2F47A958-578B-7B48-A9E5-9280F1DD67A7}"/>
              </a:ext>
            </a:extLst>
          </p:cNvPr>
          <p:cNvSpPr/>
          <p:nvPr/>
        </p:nvSpPr>
        <p:spPr>
          <a:xfrm>
            <a:off x="3524324" y="1502451"/>
            <a:ext cx="2449650" cy="4223989"/>
          </a:xfrm>
          <a:prstGeom prst="rect">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425">
              <a:solidFill>
                <a:prstClr val="white"/>
              </a:solidFill>
            </a:endParaRPr>
          </a:p>
        </p:txBody>
      </p:sp>
      <p:sp>
        <p:nvSpPr>
          <p:cNvPr id="13" name="Rectangle 12">
            <a:extLst>
              <a:ext uri="{FF2B5EF4-FFF2-40B4-BE49-F238E27FC236}">
                <a16:creationId xmlns:a16="http://schemas.microsoft.com/office/drawing/2014/main" id="{CA34F4B3-5222-2F45-8866-FA422F874508}"/>
              </a:ext>
            </a:extLst>
          </p:cNvPr>
          <p:cNvSpPr/>
          <p:nvPr/>
        </p:nvSpPr>
        <p:spPr>
          <a:xfrm>
            <a:off x="8710719" y="1502451"/>
            <a:ext cx="2449650" cy="4223989"/>
          </a:xfrm>
          <a:prstGeom prst="rect">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425">
              <a:solidFill>
                <a:prstClr val="white"/>
              </a:solidFill>
            </a:endParaRPr>
          </a:p>
        </p:txBody>
      </p:sp>
      <p:sp>
        <p:nvSpPr>
          <p:cNvPr id="16" name="TextBox 15">
            <a:extLst>
              <a:ext uri="{FF2B5EF4-FFF2-40B4-BE49-F238E27FC236}">
                <a16:creationId xmlns:a16="http://schemas.microsoft.com/office/drawing/2014/main" id="{79E0F12B-CE20-6841-83EC-A4406905AED6}"/>
              </a:ext>
            </a:extLst>
          </p:cNvPr>
          <p:cNvSpPr txBox="1"/>
          <p:nvPr/>
        </p:nvSpPr>
        <p:spPr>
          <a:xfrm>
            <a:off x="6135690" y="3255916"/>
            <a:ext cx="2430764" cy="1546577"/>
          </a:xfrm>
          <a:prstGeom prst="rect">
            <a:avLst/>
          </a:prstGeom>
          <a:noFill/>
        </p:spPr>
        <p:txBody>
          <a:bodyPr wrap="square" rtlCol="0">
            <a:spAutoFit/>
          </a:bodyPr>
          <a:lstStyle/>
          <a:p>
            <a:pPr algn="ctr" defTabSz="685783">
              <a:spcBef>
                <a:spcPts val="900"/>
              </a:spcBef>
            </a:pPr>
            <a:r>
              <a:rPr lang="en-US" sz="1500" b="1" dirty="0">
                <a:solidFill>
                  <a:prstClr val="white"/>
                </a:solidFill>
              </a:rPr>
              <a:t>Government Advocacy</a:t>
            </a:r>
          </a:p>
          <a:p>
            <a:pPr algn="ctr" defTabSz="685783">
              <a:spcBef>
                <a:spcPts val="900"/>
              </a:spcBef>
            </a:pPr>
            <a:r>
              <a:rPr lang="en-US" sz="1200" i="1" dirty="0">
                <a:solidFill>
                  <a:prstClr val="white"/>
                </a:solidFill>
              </a:rPr>
              <a:t>We demand federal funding for research and advocate for legislative support by lifting up our voices to keep pancreatic cancer at the forefront on </a:t>
            </a:r>
            <a:br>
              <a:rPr lang="en-US" sz="1200" i="1" dirty="0">
                <a:solidFill>
                  <a:prstClr val="white"/>
                </a:solidFill>
              </a:rPr>
            </a:br>
            <a:r>
              <a:rPr lang="en-US" sz="1200" i="1" dirty="0">
                <a:solidFill>
                  <a:prstClr val="white"/>
                </a:solidFill>
              </a:rPr>
              <a:t>Capitol Hill.</a:t>
            </a:r>
          </a:p>
        </p:txBody>
      </p:sp>
      <p:sp>
        <p:nvSpPr>
          <p:cNvPr id="14" name="TextBox 13">
            <a:extLst>
              <a:ext uri="{FF2B5EF4-FFF2-40B4-BE49-F238E27FC236}">
                <a16:creationId xmlns:a16="http://schemas.microsoft.com/office/drawing/2014/main" id="{4385E25D-87D9-EF48-ABC6-92B2B4AC9684}"/>
              </a:ext>
            </a:extLst>
          </p:cNvPr>
          <p:cNvSpPr txBox="1"/>
          <p:nvPr/>
        </p:nvSpPr>
        <p:spPr>
          <a:xfrm>
            <a:off x="936728" y="3255918"/>
            <a:ext cx="2443330" cy="1777410"/>
          </a:xfrm>
          <a:prstGeom prst="rect">
            <a:avLst/>
          </a:prstGeom>
          <a:noFill/>
        </p:spPr>
        <p:txBody>
          <a:bodyPr wrap="square" rtlCol="0">
            <a:spAutoFit/>
          </a:bodyPr>
          <a:lstStyle/>
          <a:p>
            <a:pPr algn="ctr" defTabSz="685783">
              <a:spcBef>
                <a:spcPts val="900"/>
              </a:spcBef>
            </a:pPr>
            <a:r>
              <a:rPr lang="en-US" sz="1500" b="1" dirty="0">
                <a:solidFill>
                  <a:prstClr val="white"/>
                </a:solidFill>
              </a:rPr>
              <a:t>Research and Clinical Initiatives</a:t>
            </a:r>
            <a:endParaRPr lang="en-US" sz="1200" i="1" dirty="0">
              <a:solidFill>
                <a:prstClr val="white"/>
              </a:solidFill>
            </a:endParaRPr>
          </a:p>
          <a:p>
            <a:pPr algn="ctr" defTabSz="685783">
              <a:spcBef>
                <a:spcPts val="900"/>
              </a:spcBef>
            </a:pPr>
            <a:r>
              <a:rPr lang="en-US" sz="1200" i="1" dirty="0">
                <a:solidFill>
                  <a:prstClr val="white"/>
                </a:solidFill>
              </a:rPr>
              <a:t>We pioneer and push science forward through our nationally acclaimed grants program, our own innovative clinical studies and the cultivation of a thriving research community.</a:t>
            </a:r>
          </a:p>
        </p:txBody>
      </p:sp>
      <p:sp>
        <p:nvSpPr>
          <p:cNvPr id="15" name="TextBox 14">
            <a:extLst>
              <a:ext uri="{FF2B5EF4-FFF2-40B4-BE49-F238E27FC236}">
                <a16:creationId xmlns:a16="http://schemas.microsoft.com/office/drawing/2014/main" id="{DFB36AD8-DB6C-FF44-A5E2-171EAA8A8253}"/>
              </a:ext>
            </a:extLst>
          </p:cNvPr>
          <p:cNvSpPr txBox="1"/>
          <p:nvPr/>
        </p:nvSpPr>
        <p:spPr>
          <a:xfrm>
            <a:off x="3524323" y="3255917"/>
            <a:ext cx="2448216" cy="2239074"/>
          </a:xfrm>
          <a:prstGeom prst="rect">
            <a:avLst/>
          </a:prstGeom>
          <a:noFill/>
        </p:spPr>
        <p:txBody>
          <a:bodyPr wrap="square" rtlCol="0">
            <a:spAutoFit/>
          </a:bodyPr>
          <a:lstStyle/>
          <a:p>
            <a:pPr algn="ctr" defTabSz="685783">
              <a:spcBef>
                <a:spcPts val="900"/>
              </a:spcBef>
            </a:pPr>
            <a:r>
              <a:rPr lang="en-US" sz="1500" b="1" dirty="0">
                <a:solidFill>
                  <a:schemeClr val="bg1"/>
                </a:solidFill>
              </a:rPr>
              <a:t>Patient </a:t>
            </a:r>
            <a:br>
              <a:rPr lang="en-US" sz="1500" b="1" dirty="0">
                <a:solidFill>
                  <a:schemeClr val="bg1"/>
                </a:solidFill>
              </a:rPr>
            </a:br>
            <a:r>
              <a:rPr lang="en-US" sz="1500" b="1" dirty="0">
                <a:solidFill>
                  <a:schemeClr val="bg1"/>
                </a:solidFill>
              </a:rPr>
              <a:t>and Healthcare Professionals (HCP) Services</a:t>
            </a:r>
            <a:endParaRPr lang="en-US" sz="1200" i="1" dirty="0">
              <a:solidFill>
                <a:prstClr val="white"/>
              </a:solidFill>
            </a:endParaRPr>
          </a:p>
          <a:p>
            <a:pPr algn="ctr" defTabSz="685783">
              <a:spcBef>
                <a:spcPts val="900"/>
              </a:spcBef>
            </a:pPr>
            <a:r>
              <a:rPr lang="en-US" sz="1200" i="1" dirty="0">
                <a:solidFill>
                  <a:prstClr val="white"/>
                </a:solidFill>
              </a:rPr>
              <a:t>We revolutionize the approach to treating pancreatic cancer by connecting patients and</a:t>
            </a:r>
            <a:r>
              <a:rPr lang="en-US" sz="1200" i="1" dirty="0">
                <a:solidFill>
                  <a:schemeClr val="bg1"/>
                </a:solidFill>
              </a:rPr>
              <a:t> HCPs </a:t>
            </a:r>
            <a:r>
              <a:rPr lang="en-US" sz="1200" i="1" dirty="0">
                <a:solidFill>
                  <a:prstClr val="white"/>
                </a:solidFill>
              </a:rPr>
              <a:t>with the latest treatment options and providing free, in-depth disease information.</a:t>
            </a:r>
          </a:p>
        </p:txBody>
      </p:sp>
      <p:sp>
        <p:nvSpPr>
          <p:cNvPr id="17" name="TextBox 16">
            <a:extLst>
              <a:ext uri="{FF2B5EF4-FFF2-40B4-BE49-F238E27FC236}">
                <a16:creationId xmlns:a16="http://schemas.microsoft.com/office/drawing/2014/main" id="{B9A5826F-105F-7A40-A832-BF4884D8DD5A}"/>
              </a:ext>
            </a:extLst>
          </p:cNvPr>
          <p:cNvSpPr txBox="1"/>
          <p:nvPr/>
        </p:nvSpPr>
        <p:spPr>
          <a:xfrm>
            <a:off x="8731533" y="3263881"/>
            <a:ext cx="2428836" cy="1361911"/>
          </a:xfrm>
          <a:prstGeom prst="rect">
            <a:avLst/>
          </a:prstGeom>
          <a:noFill/>
        </p:spPr>
        <p:txBody>
          <a:bodyPr wrap="square" rtlCol="0">
            <a:spAutoFit/>
          </a:bodyPr>
          <a:lstStyle/>
          <a:p>
            <a:pPr algn="ctr" defTabSz="685783">
              <a:spcBef>
                <a:spcPts val="900"/>
              </a:spcBef>
            </a:pPr>
            <a:r>
              <a:rPr lang="en-US" sz="1500" b="1" dirty="0">
                <a:solidFill>
                  <a:prstClr val="white"/>
                </a:solidFill>
              </a:rPr>
              <a:t>Community Engagement</a:t>
            </a:r>
          </a:p>
          <a:p>
            <a:pPr algn="ctr" defTabSz="685783">
              <a:spcBef>
                <a:spcPts val="900"/>
              </a:spcBef>
            </a:pPr>
            <a:r>
              <a:rPr lang="en-US" sz="1200" i="1" dirty="0">
                <a:solidFill>
                  <a:prstClr val="white"/>
                </a:solidFill>
              </a:rPr>
              <a:t>We lead and mobilize communities across the globe into a purple tide of humanity that draws greater awareness and funds to fight the disease.</a:t>
            </a:r>
          </a:p>
        </p:txBody>
      </p:sp>
      <p:grpSp>
        <p:nvGrpSpPr>
          <p:cNvPr id="3" name="Group 2">
            <a:extLst>
              <a:ext uri="{FF2B5EF4-FFF2-40B4-BE49-F238E27FC236}">
                <a16:creationId xmlns:a16="http://schemas.microsoft.com/office/drawing/2014/main" id="{EC4E7766-A73D-4624-8BC2-4D2504F6D9E0}"/>
              </a:ext>
            </a:extLst>
          </p:cNvPr>
          <p:cNvGrpSpPr/>
          <p:nvPr/>
        </p:nvGrpSpPr>
        <p:grpSpPr>
          <a:xfrm>
            <a:off x="9213256" y="1880982"/>
            <a:ext cx="1251404" cy="1251404"/>
            <a:chOff x="7149635" y="1595100"/>
            <a:chExt cx="1135506" cy="1135506"/>
          </a:xfrm>
        </p:grpSpPr>
        <p:sp>
          <p:nvSpPr>
            <p:cNvPr id="19" name="Oval 18">
              <a:extLst>
                <a:ext uri="{FF2B5EF4-FFF2-40B4-BE49-F238E27FC236}">
                  <a16:creationId xmlns:a16="http://schemas.microsoft.com/office/drawing/2014/main" id="{7056422F-A833-1A41-8647-638BF988FE4C}"/>
                </a:ext>
              </a:extLst>
            </p:cNvPr>
            <p:cNvSpPr/>
            <p:nvPr/>
          </p:nvSpPr>
          <p:spPr>
            <a:xfrm>
              <a:off x="7149635" y="1595100"/>
              <a:ext cx="1135506" cy="1135506"/>
            </a:xfrm>
            <a:prstGeom prst="ellipse">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425">
                <a:solidFill>
                  <a:prstClr val="white"/>
                </a:solidFill>
              </a:endParaRPr>
            </a:p>
          </p:txBody>
        </p:sp>
        <p:pic>
          <p:nvPicPr>
            <p:cNvPr id="23" name="Picture 22">
              <a:extLst>
                <a:ext uri="{FF2B5EF4-FFF2-40B4-BE49-F238E27FC236}">
                  <a16:creationId xmlns:a16="http://schemas.microsoft.com/office/drawing/2014/main" id="{8C8ED360-3A1B-6F40-B360-8A5EC2218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9681" y="1670407"/>
              <a:ext cx="975415" cy="975415"/>
            </a:xfrm>
            <a:prstGeom prst="rect">
              <a:avLst/>
            </a:prstGeom>
          </p:spPr>
        </p:pic>
      </p:grpSp>
      <p:grpSp>
        <p:nvGrpSpPr>
          <p:cNvPr id="4" name="Group 3">
            <a:extLst>
              <a:ext uri="{FF2B5EF4-FFF2-40B4-BE49-F238E27FC236}">
                <a16:creationId xmlns:a16="http://schemas.microsoft.com/office/drawing/2014/main" id="{AEFA526B-D877-49FA-A010-D829DDFC9CD9}"/>
              </a:ext>
            </a:extLst>
          </p:cNvPr>
          <p:cNvGrpSpPr/>
          <p:nvPr/>
        </p:nvGrpSpPr>
        <p:grpSpPr>
          <a:xfrm>
            <a:off x="6619341" y="1880982"/>
            <a:ext cx="1251404" cy="1251404"/>
            <a:chOff x="5032703" y="1595100"/>
            <a:chExt cx="1135506" cy="1135506"/>
          </a:xfrm>
        </p:grpSpPr>
        <p:sp>
          <p:nvSpPr>
            <p:cNvPr id="21" name="Oval 20">
              <a:extLst>
                <a:ext uri="{FF2B5EF4-FFF2-40B4-BE49-F238E27FC236}">
                  <a16:creationId xmlns:a16="http://schemas.microsoft.com/office/drawing/2014/main" id="{A6FCA2D4-5A2D-2D45-BE82-F1838735A0D0}"/>
                </a:ext>
              </a:extLst>
            </p:cNvPr>
            <p:cNvSpPr/>
            <p:nvPr/>
          </p:nvSpPr>
          <p:spPr>
            <a:xfrm>
              <a:off x="5032703" y="1595100"/>
              <a:ext cx="1135506" cy="1135506"/>
            </a:xfrm>
            <a:prstGeom prst="ellipse">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425">
                <a:solidFill>
                  <a:prstClr val="white"/>
                </a:solidFill>
              </a:endParaRPr>
            </a:p>
          </p:txBody>
        </p:sp>
        <p:pic>
          <p:nvPicPr>
            <p:cNvPr id="25" name="Picture 24">
              <a:extLst>
                <a:ext uri="{FF2B5EF4-FFF2-40B4-BE49-F238E27FC236}">
                  <a16:creationId xmlns:a16="http://schemas.microsoft.com/office/drawing/2014/main" id="{E84B3B9F-E8C1-3B44-A864-8390FF49F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749" y="1595100"/>
              <a:ext cx="975415" cy="975415"/>
            </a:xfrm>
            <a:prstGeom prst="rect">
              <a:avLst/>
            </a:prstGeom>
          </p:spPr>
        </p:pic>
      </p:grpSp>
      <p:grpSp>
        <p:nvGrpSpPr>
          <p:cNvPr id="6" name="Group 5">
            <a:extLst>
              <a:ext uri="{FF2B5EF4-FFF2-40B4-BE49-F238E27FC236}">
                <a16:creationId xmlns:a16="http://schemas.microsoft.com/office/drawing/2014/main" id="{45F5C654-4EF4-407C-8975-AEFD6675F715}"/>
              </a:ext>
            </a:extLst>
          </p:cNvPr>
          <p:cNvGrpSpPr/>
          <p:nvPr/>
        </p:nvGrpSpPr>
        <p:grpSpPr>
          <a:xfrm>
            <a:off x="4026860" y="1880982"/>
            <a:ext cx="1251404" cy="1251404"/>
            <a:chOff x="2915771" y="1595100"/>
            <a:chExt cx="1135506" cy="1135506"/>
          </a:xfrm>
        </p:grpSpPr>
        <p:sp>
          <p:nvSpPr>
            <p:cNvPr id="20" name="Oval 19">
              <a:extLst>
                <a:ext uri="{FF2B5EF4-FFF2-40B4-BE49-F238E27FC236}">
                  <a16:creationId xmlns:a16="http://schemas.microsoft.com/office/drawing/2014/main" id="{7E48A75E-52BC-D04B-8904-E9E499EA2FE0}"/>
                </a:ext>
              </a:extLst>
            </p:cNvPr>
            <p:cNvSpPr/>
            <p:nvPr/>
          </p:nvSpPr>
          <p:spPr>
            <a:xfrm>
              <a:off x="2915771" y="1595100"/>
              <a:ext cx="1135506" cy="1135506"/>
            </a:xfrm>
            <a:prstGeom prst="ellipse">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425">
                <a:solidFill>
                  <a:prstClr val="white"/>
                </a:solidFill>
              </a:endParaRPr>
            </a:p>
          </p:txBody>
        </p:sp>
        <p:pic>
          <p:nvPicPr>
            <p:cNvPr id="27" name="Picture 26">
              <a:extLst>
                <a:ext uri="{FF2B5EF4-FFF2-40B4-BE49-F238E27FC236}">
                  <a16:creationId xmlns:a16="http://schemas.microsoft.com/office/drawing/2014/main" id="{63485975-B5B7-9C40-8342-C24280E646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5818" y="1670407"/>
              <a:ext cx="975415" cy="975415"/>
            </a:xfrm>
            <a:prstGeom prst="rect">
              <a:avLst/>
            </a:prstGeom>
          </p:spPr>
        </p:pic>
      </p:grpSp>
      <p:grpSp>
        <p:nvGrpSpPr>
          <p:cNvPr id="7" name="Group 6">
            <a:extLst>
              <a:ext uri="{FF2B5EF4-FFF2-40B4-BE49-F238E27FC236}">
                <a16:creationId xmlns:a16="http://schemas.microsoft.com/office/drawing/2014/main" id="{9CB014CB-A6A7-48BC-9C86-F0A7A2190BEF}"/>
              </a:ext>
            </a:extLst>
          </p:cNvPr>
          <p:cNvGrpSpPr/>
          <p:nvPr/>
        </p:nvGrpSpPr>
        <p:grpSpPr>
          <a:xfrm>
            <a:off x="1439265" y="1880983"/>
            <a:ext cx="1251404" cy="1251404"/>
            <a:chOff x="798840" y="1595100"/>
            <a:chExt cx="1135506" cy="1135506"/>
          </a:xfrm>
        </p:grpSpPr>
        <p:sp>
          <p:nvSpPr>
            <p:cNvPr id="18" name="Oval 17">
              <a:extLst>
                <a:ext uri="{FF2B5EF4-FFF2-40B4-BE49-F238E27FC236}">
                  <a16:creationId xmlns:a16="http://schemas.microsoft.com/office/drawing/2014/main" id="{6E3B0E85-D563-934F-95CE-0985D561985E}"/>
                </a:ext>
              </a:extLst>
            </p:cNvPr>
            <p:cNvSpPr/>
            <p:nvPr/>
          </p:nvSpPr>
          <p:spPr>
            <a:xfrm>
              <a:off x="798840" y="1595100"/>
              <a:ext cx="1135506" cy="1135506"/>
            </a:xfrm>
            <a:prstGeom prst="ellipse">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425">
                <a:solidFill>
                  <a:prstClr val="white"/>
                </a:solidFill>
              </a:endParaRPr>
            </a:p>
          </p:txBody>
        </p:sp>
        <p:pic>
          <p:nvPicPr>
            <p:cNvPr id="29" name="Picture 28">
              <a:extLst>
                <a:ext uri="{FF2B5EF4-FFF2-40B4-BE49-F238E27FC236}">
                  <a16:creationId xmlns:a16="http://schemas.microsoft.com/office/drawing/2014/main" id="{AE4CA4AD-2EE3-9F4D-A46B-E96004147C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886" y="1670407"/>
              <a:ext cx="975415" cy="975415"/>
            </a:xfrm>
            <a:prstGeom prst="rect">
              <a:avLst/>
            </a:prstGeom>
          </p:spPr>
        </p:pic>
      </p:grpSp>
      <p:sp>
        <p:nvSpPr>
          <p:cNvPr id="28" name="Title 1">
            <a:extLst>
              <a:ext uri="{FF2B5EF4-FFF2-40B4-BE49-F238E27FC236}">
                <a16:creationId xmlns:a16="http://schemas.microsoft.com/office/drawing/2014/main" id="{209D6EF5-BBEA-4800-AB9C-1FFAC79C926A}"/>
              </a:ext>
            </a:extLst>
          </p:cNvPr>
          <p:cNvSpPr txBox="1">
            <a:spLocks/>
          </p:cNvSpPr>
          <p:nvPr/>
        </p:nvSpPr>
        <p:spPr>
          <a:xfrm>
            <a:off x="1981200" y="490738"/>
            <a:ext cx="8229600" cy="728838"/>
          </a:xfrm>
          <a:prstGeom prst="rect">
            <a:avLst/>
          </a:prstGeom>
        </p:spPr>
        <p:txBody>
          <a:bodyPr/>
          <a:lstStyle>
            <a:lvl1pPr algn="l" defTabSz="609570" rtl="0" eaLnBrk="1" latinLnBrk="0" hangingPunct="1">
              <a:spcBef>
                <a:spcPct val="0"/>
              </a:spcBef>
              <a:buNone/>
              <a:defRPr sz="4000" b="1" kern="1200" baseline="0">
                <a:solidFill>
                  <a:srgbClr val="490E6F"/>
                </a:solidFill>
                <a:latin typeface="Arial"/>
                <a:ea typeface="+mj-ea"/>
                <a:cs typeface="Arial"/>
              </a:defRPr>
            </a:lvl1pPr>
          </a:lstStyle>
          <a:p>
            <a:pPr algn="ctr"/>
            <a:r>
              <a:rPr lang="en-US" sz="3600" dirty="0"/>
              <a:t>Pancreatic Cancer Action Network</a:t>
            </a:r>
          </a:p>
        </p:txBody>
      </p:sp>
    </p:spTree>
    <p:extLst>
      <p:ext uri="{BB962C8B-B14F-4D97-AF65-F5344CB8AC3E}">
        <p14:creationId xmlns:p14="http://schemas.microsoft.com/office/powerpoint/2010/main" val="60007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F8A11-796E-D144-A669-87A28B551B7F}"/>
              </a:ext>
            </a:extLst>
          </p:cNvPr>
          <p:cNvSpPr/>
          <p:nvPr/>
        </p:nvSpPr>
        <p:spPr>
          <a:xfrm>
            <a:off x="1064512" y="1212373"/>
            <a:ext cx="1719072" cy="2316480"/>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5143696-451E-BA4C-9DFB-440A5F69387E}"/>
              </a:ext>
            </a:extLst>
          </p:cNvPr>
          <p:cNvSpPr/>
          <p:nvPr/>
        </p:nvSpPr>
        <p:spPr>
          <a:xfrm>
            <a:off x="2949695" y="1212373"/>
            <a:ext cx="1719072" cy="2316480"/>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B3B71A-F85E-ED43-9FFA-778D200D2B54}"/>
              </a:ext>
            </a:extLst>
          </p:cNvPr>
          <p:cNvSpPr/>
          <p:nvPr/>
        </p:nvSpPr>
        <p:spPr>
          <a:xfrm>
            <a:off x="4857463" y="1212373"/>
            <a:ext cx="1719072" cy="2316480"/>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DC8C88-45DD-3C44-9DD5-0FEB343801F4}"/>
              </a:ext>
            </a:extLst>
          </p:cNvPr>
          <p:cNvSpPr/>
          <p:nvPr/>
        </p:nvSpPr>
        <p:spPr>
          <a:xfrm>
            <a:off x="1064512" y="3779520"/>
            <a:ext cx="1719072" cy="2316480"/>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4B8F6F-7929-C74A-ABDA-EBB9F6A9B520}"/>
              </a:ext>
            </a:extLst>
          </p:cNvPr>
          <p:cNvSpPr/>
          <p:nvPr/>
        </p:nvSpPr>
        <p:spPr>
          <a:xfrm>
            <a:off x="2949695" y="3779520"/>
            <a:ext cx="1719072" cy="2316480"/>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E940A2-E2A1-2B46-BDA5-6517B5DD0B81}"/>
              </a:ext>
            </a:extLst>
          </p:cNvPr>
          <p:cNvSpPr/>
          <p:nvPr/>
        </p:nvSpPr>
        <p:spPr>
          <a:xfrm>
            <a:off x="4857463" y="3779520"/>
            <a:ext cx="1719072" cy="2316480"/>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2C3D454-B288-234F-80C2-94626789D68B}"/>
              </a:ext>
            </a:extLst>
          </p:cNvPr>
          <p:cNvSpPr/>
          <p:nvPr/>
        </p:nvSpPr>
        <p:spPr>
          <a:xfrm>
            <a:off x="1292352" y="1405540"/>
            <a:ext cx="1316736" cy="1316736"/>
          </a:xfrm>
          <a:prstGeom prst="ellipse">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A613066-F880-4D40-945E-543EDF70B9CC}"/>
              </a:ext>
            </a:extLst>
          </p:cNvPr>
          <p:cNvSpPr/>
          <p:nvPr/>
        </p:nvSpPr>
        <p:spPr>
          <a:xfrm>
            <a:off x="3177535" y="1405540"/>
            <a:ext cx="1316736" cy="1316736"/>
          </a:xfrm>
          <a:prstGeom prst="ellipse">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414133C-60A7-364E-8551-5A30B305680C}"/>
              </a:ext>
            </a:extLst>
          </p:cNvPr>
          <p:cNvSpPr/>
          <p:nvPr/>
        </p:nvSpPr>
        <p:spPr>
          <a:xfrm>
            <a:off x="5062718" y="1405540"/>
            <a:ext cx="1316736" cy="1316736"/>
          </a:xfrm>
          <a:prstGeom prst="ellipse">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C3258D2-5FEE-B842-917B-354502D4544B}"/>
              </a:ext>
            </a:extLst>
          </p:cNvPr>
          <p:cNvSpPr/>
          <p:nvPr/>
        </p:nvSpPr>
        <p:spPr>
          <a:xfrm>
            <a:off x="1292352" y="3950208"/>
            <a:ext cx="1316736" cy="1316736"/>
          </a:xfrm>
          <a:prstGeom prst="ellipse">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96021BA-FB65-AD4A-B7A4-39CD4E3D2C39}"/>
              </a:ext>
            </a:extLst>
          </p:cNvPr>
          <p:cNvSpPr/>
          <p:nvPr/>
        </p:nvSpPr>
        <p:spPr>
          <a:xfrm>
            <a:off x="3177535" y="3950208"/>
            <a:ext cx="1316736" cy="1316736"/>
          </a:xfrm>
          <a:prstGeom prst="ellipse">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6680441-88A6-1F45-AC20-C38B83DDAF2D}"/>
              </a:ext>
            </a:extLst>
          </p:cNvPr>
          <p:cNvSpPr/>
          <p:nvPr/>
        </p:nvSpPr>
        <p:spPr>
          <a:xfrm>
            <a:off x="5062718" y="3950208"/>
            <a:ext cx="1316736" cy="1316736"/>
          </a:xfrm>
          <a:prstGeom prst="ellipse">
            <a:avLst/>
          </a:prstGeom>
          <a:solidFill>
            <a:srgbClr val="5E9C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2AFFB-D887-4E37-B97E-B7D5D88DC5F1}"/>
              </a:ext>
            </a:extLst>
          </p:cNvPr>
          <p:cNvSpPr>
            <a:spLocks noGrp="1"/>
          </p:cNvSpPr>
          <p:nvPr>
            <p:ph type="title"/>
          </p:nvPr>
        </p:nvSpPr>
        <p:spPr>
          <a:xfrm>
            <a:off x="7193958" y="1941988"/>
            <a:ext cx="4607687" cy="857250"/>
          </a:xfrm>
        </p:spPr>
        <p:txBody>
          <a:bodyPr/>
          <a:lstStyle/>
          <a:p>
            <a:r>
              <a:rPr lang="en-US" dirty="0"/>
              <a:t>Patient Central</a:t>
            </a:r>
          </a:p>
        </p:txBody>
      </p:sp>
      <p:sp>
        <p:nvSpPr>
          <p:cNvPr id="14" name="Content Placeholder 4">
            <a:extLst>
              <a:ext uri="{FF2B5EF4-FFF2-40B4-BE49-F238E27FC236}">
                <a16:creationId xmlns:a16="http://schemas.microsoft.com/office/drawing/2014/main" id="{6955EC33-08F4-49DC-8E25-1D20AEA07019}"/>
              </a:ext>
            </a:extLst>
          </p:cNvPr>
          <p:cNvSpPr txBox="1">
            <a:spLocks/>
          </p:cNvSpPr>
          <p:nvPr/>
        </p:nvSpPr>
        <p:spPr>
          <a:xfrm>
            <a:off x="7193958" y="2901083"/>
            <a:ext cx="3950677" cy="1345086"/>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defRPr/>
            </a:pPr>
            <a:r>
              <a:rPr lang="en-US" sz="2100" dirty="0">
                <a:solidFill>
                  <a:prstClr val="black">
                    <a:lumMod val="75000"/>
                    <a:lumOff val="25000"/>
                  </a:prstClr>
                </a:solidFill>
                <a:latin typeface="Arial" panose="020B0604020202020204"/>
                <a:cs typeface="Arial" panose="020B0604020202020204" pitchFamily="34" charset="0"/>
              </a:rPr>
              <a:t>We are the premier source of quality, reliable information for people with pancreatic cancer, caregivers and healthcare professionals.</a:t>
            </a:r>
          </a:p>
        </p:txBody>
      </p:sp>
      <p:sp>
        <p:nvSpPr>
          <p:cNvPr id="7" name="Rectangle 6">
            <a:extLst>
              <a:ext uri="{FF2B5EF4-FFF2-40B4-BE49-F238E27FC236}">
                <a16:creationId xmlns:a16="http://schemas.microsoft.com/office/drawing/2014/main" id="{8CDC36F2-70D1-43B2-88B0-EC56E70C9B1C}"/>
              </a:ext>
            </a:extLst>
          </p:cNvPr>
          <p:cNvSpPr/>
          <p:nvPr/>
        </p:nvSpPr>
        <p:spPr>
          <a:xfrm>
            <a:off x="9409356" y="5726440"/>
            <a:ext cx="957431" cy="9325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7D2AFC2-51F6-434E-9693-E00A0F582C8A}"/>
              </a:ext>
            </a:extLst>
          </p:cNvPr>
          <p:cNvSpPr txBox="1">
            <a:spLocks/>
          </p:cNvSpPr>
          <p:nvPr/>
        </p:nvSpPr>
        <p:spPr>
          <a:xfrm>
            <a:off x="7193958" y="4348015"/>
            <a:ext cx="7576650" cy="748241"/>
          </a:xfrm>
          <a:prstGeom prst="rect">
            <a:avLst/>
          </a:prstGeom>
        </p:spPr>
        <p:txBody>
          <a:bodyPr/>
          <a:lstStyle>
            <a:lvl1pPr algn="l" defTabSz="609570" rtl="0" eaLnBrk="1" latinLnBrk="0" hangingPunct="1">
              <a:spcBef>
                <a:spcPct val="0"/>
              </a:spcBef>
              <a:buNone/>
              <a:defRPr sz="4000" b="1" kern="1200" baseline="0">
                <a:solidFill>
                  <a:srgbClr val="490E6F"/>
                </a:solidFill>
                <a:latin typeface="Arial"/>
                <a:ea typeface="+mj-ea"/>
                <a:cs typeface="Arial"/>
              </a:defRPr>
            </a:lvl1pPr>
          </a:lstStyle>
          <a:p>
            <a:r>
              <a:rPr lang="en-US" sz="2400" dirty="0"/>
              <a:t>877-272-6226  </a:t>
            </a:r>
            <a:br>
              <a:rPr lang="en-US" sz="2400" dirty="0"/>
            </a:br>
            <a:r>
              <a:rPr lang="en-US" sz="2400" dirty="0" err="1"/>
              <a:t>patientcentral@pancan.org</a:t>
            </a:r>
            <a:endParaRPr lang="en-US" sz="2400" dirty="0"/>
          </a:p>
        </p:txBody>
      </p:sp>
      <p:sp>
        <p:nvSpPr>
          <p:cNvPr id="13" name="TextBox 12">
            <a:extLst>
              <a:ext uri="{FF2B5EF4-FFF2-40B4-BE49-F238E27FC236}">
                <a16:creationId xmlns:a16="http://schemas.microsoft.com/office/drawing/2014/main" id="{370E14A1-0F68-314D-98B8-F1B59A7BED27}"/>
              </a:ext>
            </a:extLst>
          </p:cNvPr>
          <p:cNvSpPr txBox="1"/>
          <p:nvPr/>
        </p:nvSpPr>
        <p:spPr>
          <a:xfrm>
            <a:off x="1055938" y="2786092"/>
            <a:ext cx="1736219" cy="584775"/>
          </a:xfrm>
          <a:prstGeom prst="rect">
            <a:avLst/>
          </a:prstGeom>
          <a:noFill/>
        </p:spPr>
        <p:txBody>
          <a:bodyPr wrap="square" rtlCol="0">
            <a:spAutoFit/>
          </a:bodyPr>
          <a:lstStyle/>
          <a:p>
            <a:pPr algn="ctr"/>
            <a:r>
              <a:rPr lang="en-US" sz="1600" b="1" dirty="0">
                <a:solidFill>
                  <a:schemeClr val="bg1"/>
                </a:solidFill>
              </a:rPr>
              <a:t>Treatment Options</a:t>
            </a:r>
          </a:p>
        </p:txBody>
      </p:sp>
      <p:sp>
        <p:nvSpPr>
          <p:cNvPr id="20" name="TextBox 19">
            <a:extLst>
              <a:ext uri="{FF2B5EF4-FFF2-40B4-BE49-F238E27FC236}">
                <a16:creationId xmlns:a16="http://schemas.microsoft.com/office/drawing/2014/main" id="{64CA3FE9-B463-0148-A63C-C955AB68F500}"/>
              </a:ext>
            </a:extLst>
          </p:cNvPr>
          <p:cNvSpPr txBox="1"/>
          <p:nvPr/>
        </p:nvSpPr>
        <p:spPr>
          <a:xfrm>
            <a:off x="2949363" y="2799238"/>
            <a:ext cx="1736219" cy="584775"/>
          </a:xfrm>
          <a:prstGeom prst="rect">
            <a:avLst/>
          </a:prstGeom>
          <a:noFill/>
        </p:spPr>
        <p:txBody>
          <a:bodyPr wrap="square" rtlCol="0">
            <a:spAutoFit/>
          </a:bodyPr>
          <a:lstStyle/>
          <a:p>
            <a:pPr algn="ctr"/>
            <a:r>
              <a:rPr lang="en-US" sz="1600" b="1" dirty="0">
                <a:solidFill>
                  <a:schemeClr val="bg1"/>
                </a:solidFill>
              </a:rPr>
              <a:t>Clinical </a:t>
            </a:r>
            <a:br>
              <a:rPr lang="en-US" sz="1600" b="1" dirty="0">
                <a:solidFill>
                  <a:schemeClr val="bg1"/>
                </a:solidFill>
              </a:rPr>
            </a:br>
            <a:r>
              <a:rPr lang="en-US" sz="1600" b="1" dirty="0">
                <a:solidFill>
                  <a:schemeClr val="bg1"/>
                </a:solidFill>
              </a:rPr>
              <a:t>Trials</a:t>
            </a:r>
          </a:p>
        </p:txBody>
      </p:sp>
      <p:sp>
        <p:nvSpPr>
          <p:cNvPr id="21" name="TextBox 20">
            <a:extLst>
              <a:ext uri="{FF2B5EF4-FFF2-40B4-BE49-F238E27FC236}">
                <a16:creationId xmlns:a16="http://schemas.microsoft.com/office/drawing/2014/main" id="{C7FEE9FB-ED24-6048-87AC-DACF85ADDFCD}"/>
              </a:ext>
            </a:extLst>
          </p:cNvPr>
          <p:cNvSpPr txBox="1"/>
          <p:nvPr/>
        </p:nvSpPr>
        <p:spPr>
          <a:xfrm>
            <a:off x="4845981" y="2799237"/>
            <a:ext cx="1736219" cy="584775"/>
          </a:xfrm>
          <a:prstGeom prst="rect">
            <a:avLst/>
          </a:prstGeom>
          <a:noFill/>
        </p:spPr>
        <p:txBody>
          <a:bodyPr wrap="square" rtlCol="0">
            <a:spAutoFit/>
          </a:bodyPr>
          <a:lstStyle/>
          <a:p>
            <a:pPr algn="ctr"/>
            <a:r>
              <a:rPr lang="en-US" sz="1600" b="1" dirty="0">
                <a:solidFill>
                  <a:schemeClr val="bg1"/>
                </a:solidFill>
              </a:rPr>
              <a:t>Support &amp; Information</a:t>
            </a:r>
          </a:p>
        </p:txBody>
      </p:sp>
      <p:sp>
        <p:nvSpPr>
          <p:cNvPr id="22" name="TextBox 21">
            <a:extLst>
              <a:ext uri="{FF2B5EF4-FFF2-40B4-BE49-F238E27FC236}">
                <a16:creationId xmlns:a16="http://schemas.microsoft.com/office/drawing/2014/main" id="{C6A37D47-B83D-6840-827C-D6ED5CA0F71A}"/>
              </a:ext>
            </a:extLst>
          </p:cNvPr>
          <p:cNvSpPr txBox="1"/>
          <p:nvPr/>
        </p:nvSpPr>
        <p:spPr>
          <a:xfrm>
            <a:off x="1046010" y="5511903"/>
            <a:ext cx="1736219" cy="338554"/>
          </a:xfrm>
          <a:prstGeom prst="rect">
            <a:avLst/>
          </a:prstGeom>
          <a:noFill/>
        </p:spPr>
        <p:txBody>
          <a:bodyPr wrap="square" rtlCol="0">
            <a:spAutoFit/>
          </a:bodyPr>
          <a:lstStyle/>
          <a:p>
            <a:pPr algn="ctr"/>
            <a:r>
              <a:rPr lang="en-US" sz="1600" b="1" dirty="0">
                <a:solidFill>
                  <a:schemeClr val="bg1"/>
                </a:solidFill>
              </a:rPr>
              <a:t>Specialists</a:t>
            </a:r>
          </a:p>
        </p:txBody>
      </p:sp>
      <p:sp>
        <p:nvSpPr>
          <p:cNvPr id="23" name="TextBox 22">
            <a:extLst>
              <a:ext uri="{FF2B5EF4-FFF2-40B4-BE49-F238E27FC236}">
                <a16:creationId xmlns:a16="http://schemas.microsoft.com/office/drawing/2014/main" id="{E32BE11B-7007-AE4B-8D29-2FE2C98F40E3}"/>
              </a:ext>
            </a:extLst>
          </p:cNvPr>
          <p:cNvSpPr txBox="1"/>
          <p:nvPr/>
        </p:nvSpPr>
        <p:spPr>
          <a:xfrm>
            <a:off x="2932548" y="5388794"/>
            <a:ext cx="1736219" cy="584775"/>
          </a:xfrm>
          <a:prstGeom prst="rect">
            <a:avLst/>
          </a:prstGeom>
          <a:noFill/>
        </p:spPr>
        <p:txBody>
          <a:bodyPr wrap="square" rtlCol="0">
            <a:spAutoFit/>
          </a:bodyPr>
          <a:lstStyle/>
          <a:p>
            <a:pPr algn="ctr"/>
            <a:r>
              <a:rPr lang="en-US" sz="1600" b="1" dirty="0">
                <a:solidFill>
                  <a:schemeClr val="bg1"/>
                </a:solidFill>
              </a:rPr>
              <a:t>Patient </a:t>
            </a:r>
            <a:br>
              <a:rPr lang="en-US" sz="1600" b="1" dirty="0">
                <a:solidFill>
                  <a:schemeClr val="bg1"/>
                </a:solidFill>
              </a:rPr>
            </a:br>
            <a:r>
              <a:rPr lang="en-US" sz="1600" b="1" dirty="0">
                <a:solidFill>
                  <a:schemeClr val="bg1"/>
                </a:solidFill>
              </a:rPr>
              <a:t>Registry</a:t>
            </a:r>
          </a:p>
        </p:txBody>
      </p:sp>
      <p:sp>
        <p:nvSpPr>
          <p:cNvPr id="24" name="TextBox 23">
            <a:extLst>
              <a:ext uri="{FF2B5EF4-FFF2-40B4-BE49-F238E27FC236}">
                <a16:creationId xmlns:a16="http://schemas.microsoft.com/office/drawing/2014/main" id="{6D5D0D47-7A10-E54D-98EA-E5D860403E09}"/>
              </a:ext>
            </a:extLst>
          </p:cNvPr>
          <p:cNvSpPr txBox="1"/>
          <p:nvPr/>
        </p:nvSpPr>
        <p:spPr>
          <a:xfrm>
            <a:off x="4868462" y="5388793"/>
            <a:ext cx="1736219" cy="584775"/>
          </a:xfrm>
          <a:prstGeom prst="rect">
            <a:avLst/>
          </a:prstGeom>
          <a:noFill/>
        </p:spPr>
        <p:txBody>
          <a:bodyPr wrap="square" rtlCol="0">
            <a:spAutoFit/>
          </a:bodyPr>
          <a:lstStyle/>
          <a:p>
            <a:pPr algn="ctr"/>
            <a:r>
              <a:rPr lang="en-US" sz="1600" b="1" dirty="0">
                <a:solidFill>
                  <a:schemeClr val="bg1"/>
                </a:solidFill>
              </a:rPr>
              <a:t>Molecular Profiling</a:t>
            </a:r>
          </a:p>
        </p:txBody>
      </p:sp>
      <p:sp>
        <p:nvSpPr>
          <p:cNvPr id="25" name="Rectangle 24">
            <a:extLst>
              <a:ext uri="{FF2B5EF4-FFF2-40B4-BE49-F238E27FC236}">
                <a16:creationId xmlns:a16="http://schemas.microsoft.com/office/drawing/2014/main" id="{D7443AD4-D94A-514E-852D-58BB6DB7D31E}"/>
              </a:ext>
            </a:extLst>
          </p:cNvPr>
          <p:cNvSpPr/>
          <p:nvPr/>
        </p:nvSpPr>
        <p:spPr>
          <a:xfrm>
            <a:off x="1459400" y="1639576"/>
            <a:ext cx="982600" cy="834889"/>
          </a:xfrm>
          <a:prstGeom prst="rect">
            <a:avLst/>
          </a:prstGeom>
          <a:blipFill dpi="0" rotWithShape="1">
            <a:blip r:embed="rId3" cstate="print">
              <a:lum bright="70000" contrast="-70000"/>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l="7516" r="7516"/>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Rectangle 25">
            <a:extLst>
              <a:ext uri="{FF2B5EF4-FFF2-40B4-BE49-F238E27FC236}">
                <a16:creationId xmlns:a16="http://schemas.microsoft.com/office/drawing/2014/main" id="{CE9DF4A2-F1DD-7B4E-9C18-93E0F55C7FAA}"/>
              </a:ext>
            </a:extLst>
          </p:cNvPr>
          <p:cNvSpPr/>
          <p:nvPr/>
        </p:nvSpPr>
        <p:spPr>
          <a:xfrm>
            <a:off x="3310005" y="1591056"/>
            <a:ext cx="1097123" cy="932196"/>
          </a:xfrm>
          <a:prstGeom prst="rect">
            <a:avLst/>
          </a:prstGeom>
          <a:blipFill dpi="0" rotWithShape="1">
            <a:blip r:embed="rId5" cstate="print">
              <a:lum bright="70000" contrast="-70000"/>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l="7516" r="7516"/>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Rectangle 26">
            <a:extLst>
              <a:ext uri="{FF2B5EF4-FFF2-40B4-BE49-F238E27FC236}">
                <a16:creationId xmlns:a16="http://schemas.microsoft.com/office/drawing/2014/main" id="{BE6CBB44-3264-934A-97C3-4B4CB4BAB662}"/>
              </a:ext>
            </a:extLst>
          </p:cNvPr>
          <p:cNvSpPr/>
          <p:nvPr/>
        </p:nvSpPr>
        <p:spPr>
          <a:xfrm>
            <a:off x="5149175" y="1564813"/>
            <a:ext cx="1174792" cy="998189"/>
          </a:xfrm>
          <a:prstGeom prst="rect">
            <a:avLst/>
          </a:prstGeom>
          <a:blipFill dpi="0" rotWithShape="1">
            <a:blip r:embed="rId7" cstate="print">
              <a:lum bright="70000" contrast="-70000"/>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l="7516" r="7516"/>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ectangle 27">
            <a:extLst>
              <a:ext uri="{FF2B5EF4-FFF2-40B4-BE49-F238E27FC236}">
                <a16:creationId xmlns:a16="http://schemas.microsoft.com/office/drawing/2014/main" id="{33D4A4E2-A349-FD45-B1E9-5C90B89BD1E4}"/>
              </a:ext>
            </a:extLst>
          </p:cNvPr>
          <p:cNvSpPr/>
          <p:nvPr/>
        </p:nvSpPr>
        <p:spPr>
          <a:xfrm>
            <a:off x="1292352" y="4048184"/>
            <a:ext cx="1319028" cy="1120742"/>
          </a:xfrm>
          <a:prstGeom prst="rect">
            <a:avLst/>
          </a:prstGeom>
          <a:blipFill dpi="0" rotWithShape="1">
            <a:blip r:embed="rId9" cstate="print">
              <a:lum bright="70000" contrast="-70000"/>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l="7516" r="7516"/>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Rectangle 28">
            <a:extLst>
              <a:ext uri="{FF2B5EF4-FFF2-40B4-BE49-F238E27FC236}">
                <a16:creationId xmlns:a16="http://schemas.microsoft.com/office/drawing/2014/main" id="{E654EF96-EB96-1B4C-871B-9C7960AD1C5D}"/>
              </a:ext>
            </a:extLst>
          </p:cNvPr>
          <p:cNvSpPr/>
          <p:nvPr/>
        </p:nvSpPr>
        <p:spPr>
          <a:xfrm>
            <a:off x="3199963" y="4068662"/>
            <a:ext cx="1271879" cy="1080681"/>
          </a:xfrm>
          <a:prstGeom prst="rect">
            <a:avLst/>
          </a:prstGeom>
          <a:blipFill dpi="0" rotWithShape="1">
            <a:blip r:embed="rId11" cstate="print">
              <a:lum bright="70000" contrast="-70000"/>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l="7516" r="7516"/>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Rectangle 29">
            <a:extLst>
              <a:ext uri="{FF2B5EF4-FFF2-40B4-BE49-F238E27FC236}">
                <a16:creationId xmlns:a16="http://schemas.microsoft.com/office/drawing/2014/main" id="{27F068D4-9C8E-304D-AC4E-2E5539F746D9}"/>
              </a:ext>
            </a:extLst>
          </p:cNvPr>
          <p:cNvSpPr/>
          <p:nvPr/>
        </p:nvSpPr>
        <p:spPr>
          <a:xfrm>
            <a:off x="4971462" y="3977564"/>
            <a:ext cx="1485255" cy="1261981"/>
          </a:xfrm>
          <a:prstGeom prst="rect">
            <a:avLst/>
          </a:prstGeom>
          <a:blipFill dpi="0" rotWithShape="1">
            <a:blip r:embed="rId13" cstate="print">
              <a:lum bright="70000" contrast="-70000"/>
              <a:duotone>
                <a:schemeClr val="accent1">
                  <a:hueOff val="0"/>
                  <a:satOff val="0"/>
                  <a:lumOff val="0"/>
                  <a:alphaOff val="0"/>
                  <a:shade val="20000"/>
                  <a:satMod val="200000"/>
                </a:schemeClr>
                <a:schemeClr val="accent1">
                  <a:hueOff val="0"/>
                  <a:satOff val="0"/>
                  <a:lumOff val="0"/>
                  <a:alphaOff val="0"/>
                  <a:tint val="12000"/>
                  <a:satMod val="190000"/>
                </a:schemeClr>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a:fillRect l="15930" t="9903" r="15930" b="9903"/>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0041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152" y="2857500"/>
            <a:ext cx="9307696" cy="1143000"/>
          </a:xfrm>
        </p:spPr>
        <p:txBody>
          <a:bodyPr/>
          <a:lstStyle/>
          <a:p>
            <a:pPr>
              <a:lnSpc>
                <a:spcPts val="7499"/>
              </a:lnSpc>
              <a:spcBef>
                <a:spcPts val="0"/>
              </a:spcBef>
            </a:pPr>
            <a:r>
              <a:rPr lang="en-US" sz="6600" dirty="0"/>
              <a:t>WHAT ARE WE DOING FOR THE CAUSE?</a:t>
            </a:r>
          </a:p>
        </p:txBody>
      </p:sp>
    </p:spTree>
    <p:extLst>
      <p:ext uri="{BB962C8B-B14F-4D97-AF65-F5344CB8AC3E}">
        <p14:creationId xmlns:p14="http://schemas.microsoft.com/office/powerpoint/2010/main" val="146251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B51A-BFD3-4451-9C13-D97ED7C90A25}"/>
              </a:ext>
            </a:extLst>
          </p:cNvPr>
          <p:cNvSpPr>
            <a:spLocks noGrp="1"/>
          </p:cNvSpPr>
          <p:nvPr>
            <p:ph type="title"/>
          </p:nvPr>
        </p:nvSpPr>
        <p:spPr>
          <a:xfrm>
            <a:off x="786384" y="342751"/>
            <a:ext cx="7949184" cy="1071593"/>
          </a:xfrm>
          <a:solidFill>
            <a:schemeClr val="bg1"/>
          </a:solidFill>
        </p:spPr>
        <p:txBody>
          <a:bodyPr/>
          <a:lstStyle/>
          <a:p>
            <a:r>
              <a:rPr lang="en-US" sz="4400" dirty="0"/>
              <a:t>We are Raising Awareness!</a:t>
            </a:r>
          </a:p>
        </p:txBody>
      </p:sp>
      <p:sp>
        <p:nvSpPr>
          <p:cNvPr id="27" name="Title 1">
            <a:extLst>
              <a:ext uri="{FF2B5EF4-FFF2-40B4-BE49-F238E27FC236}">
                <a16:creationId xmlns:a16="http://schemas.microsoft.com/office/drawing/2014/main" id="{913D1FCE-63AD-4A1A-A433-394311D6917C}"/>
              </a:ext>
            </a:extLst>
          </p:cNvPr>
          <p:cNvSpPr txBox="1">
            <a:spLocks/>
          </p:cNvSpPr>
          <p:nvPr/>
        </p:nvSpPr>
        <p:spPr>
          <a:xfrm>
            <a:off x="786384" y="4676980"/>
            <a:ext cx="9576816" cy="536955"/>
          </a:xfrm>
          <a:prstGeom prst="rect">
            <a:avLst/>
          </a:prstGeom>
        </p:spPr>
        <p:txBody>
          <a:bodyPr/>
          <a:lstStyle>
            <a:lvl1pPr algn="l" defTabSz="609570" rtl="0" eaLnBrk="1" latinLnBrk="0" hangingPunct="1">
              <a:spcBef>
                <a:spcPct val="0"/>
              </a:spcBef>
              <a:buNone/>
              <a:defRPr sz="4000" b="1" kern="1200" baseline="0">
                <a:solidFill>
                  <a:srgbClr val="490E6F"/>
                </a:solidFill>
                <a:latin typeface="Arial"/>
                <a:ea typeface="+mj-ea"/>
                <a:cs typeface="Arial"/>
              </a:defRPr>
            </a:lvl1pPr>
          </a:lstStyle>
          <a:p>
            <a:r>
              <a:rPr lang="en-US" sz="3200" dirty="0"/>
              <a:t>www.pancan.org/november</a:t>
            </a:r>
          </a:p>
        </p:txBody>
      </p:sp>
      <p:sp>
        <p:nvSpPr>
          <p:cNvPr id="3" name="TextBox 2">
            <a:extLst>
              <a:ext uri="{FF2B5EF4-FFF2-40B4-BE49-F238E27FC236}">
                <a16:creationId xmlns:a16="http://schemas.microsoft.com/office/drawing/2014/main" id="{6EA77CAC-574D-C649-A103-692BF2923CFE}"/>
              </a:ext>
            </a:extLst>
          </p:cNvPr>
          <p:cNvSpPr txBox="1"/>
          <p:nvPr/>
        </p:nvSpPr>
        <p:spPr>
          <a:xfrm>
            <a:off x="786384" y="1650456"/>
            <a:ext cx="11027664" cy="2955746"/>
          </a:xfrm>
          <a:prstGeom prst="rect">
            <a:avLst/>
          </a:prstGeom>
          <a:noFill/>
        </p:spPr>
        <p:txBody>
          <a:bodyPr wrap="square" rtlCol="0">
            <a:spAutoFit/>
          </a:bodyPr>
          <a:lstStyle/>
          <a:p>
            <a:pPr>
              <a:lnSpc>
                <a:spcPct val="150000"/>
              </a:lnSpc>
            </a:pPr>
            <a:r>
              <a:rPr lang="en-US" sz="3200" b="1" dirty="0">
                <a:solidFill>
                  <a:schemeClr val="tx1">
                    <a:lumMod val="75000"/>
                    <a:lumOff val="25000"/>
                  </a:schemeClr>
                </a:solidFill>
              </a:rPr>
              <a:t>Go Purple for Pancreatic Cancer!</a:t>
            </a:r>
          </a:p>
          <a:p>
            <a:pPr>
              <a:lnSpc>
                <a:spcPct val="150000"/>
              </a:lnSpc>
            </a:pPr>
            <a:r>
              <a:rPr lang="en-US" sz="3200" b="1" dirty="0">
                <a:solidFill>
                  <a:schemeClr val="tx1">
                    <a:lumMod val="75000"/>
                    <a:lumOff val="25000"/>
                  </a:schemeClr>
                </a:solidFill>
              </a:rPr>
              <a:t>Advocate for Federal Funding</a:t>
            </a:r>
          </a:p>
          <a:p>
            <a:pPr>
              <a:lnSpc>
                <a:spcPct val="150000"/>
              </a:lnSpc>
            </a:pPr>
            <a:r>
              <a:rPr lang="en-US" sz="3200" b="1" dirty="0">
                <a:solidFill>
                  <a:schemeClr val="tx1">
                    <a:lumMod val="75000"/>
                    <a:lumOff val="25000"/>
                  </a:schemeClr>
                </a:solidFill>
              </a:rPr>
              <a:t>Raise Spirits and Funds to Fuel the Fight!</a:t>
            </a:r>
          </a:p>
          <a:p>
            <a:pPr>
              <a:lnSpc>
                <a:spcPct val="150000"/>
              </a:lnSpc>
            </a:pPr>
            <a:r>
              <a:rPr lang="en-US" sz="3200" b="1" dirty="0">
                <a:solidFill>
                  <a:schemeClr val="tx1">
                    <a:lumMod val="75000"/>
                    <a:lumOff val="25000"/>
                  </a:schemeClr>
                </a:solidFill>
              </a:rPr>
              <a:t>Host a Pancreatic Cancer Awareness Lunch &amp; Learn</a:t>
            </a:r>
          </a:p>
        </p:txBody>
      </p:sp>
    </p:spTree>
    <p:extLst>
      <p:ext uri="{BB962C8B-B14F-4D97-AF65-F5344CB8AC3E}">
        <p14:creationId xmlns:p14="http://schemas.microsoft.com/office/powerpoint/2010/main" val="160402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177" y="2857500"/>
            <a:ext cx="8471647" cy="1143000"/>
          </a:xfrm>
        </p:spPr>
        <p:txBody>
          <a:bodyPr/>
          <a:lstStyle/>
          <a:p>
            <a:pPr>
              <a:lnSpc>
                <a:spcPts val="7499"/>
              </a:lnSpc>
              <a:spcBef>
                <a:spcPts val="0"/>
              </a:spcBef>
            </a:pPr>
            <a:r>
              <a:rPr lang="en-US" sz="6600" dirty="0"/>
              <a:t>LET’S GET STARTED!</a:t>
            </a:r>
          </a:p>
        </p:txBody>
      </p:sp>
    </p:spTree>
    <p:extLst>
      <p:ext uri="{BB962C8B-B14F-4D97-AF65-F5344CB8AC3E}">
        <p14:creationId xmlns:p14="http://schemas.microsoft.com/office/powerpoint/2010/main" val="303961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30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7499"/>
              </a:lnSpc>
              <a:spcBef>
                <a:spcPts val="0"/>
              </a:spcBef>
            </a:pPr>
            <a:r>
              <a:rPr lang="en-US" sz="6600" dirty="0"/>
              <a:t>WHY PANCREATIC CANCER?</a:t>
            </a:r>
          </a:p>
        </p:txBody>
      </p:sp>
    </p:spTree>
    <p:extLst>
      <p:ext uri="{BB962C8B-B14F-4D97-AF65-F5344CB8AC3E}">
        <p14:creationId xmlns:p14="http://schemas.microsoft.com/office/powerpoint/2010/main" val="232774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FE3F05-F029-A147-ACB9-1CD3A6E9BE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8746" b="1"/>
          <a:stretch/>
        </p:blipFill>
        <p:spPr>
          <a:xfrm>
            <a:off x="-1" y="-208658"/>
            <a:ext cx="12192001" cy="7066658"/>
          </a:xfrm>
          <a:prstGeom prst="rect">
            <a:avLst/>
          </a:prstGeom>
        </p:spPr>
      </p:pic>
      <p:sp>
        <p:nvSpPr>
          <p:cNvPr id="2" name="Title 1">
            <a:extLst>
              <a:ext uri="{FF2B5EF4-FFF2-40B4-BE49-F238E27FC236}">
                <a16:creationId xmlns:a16="http://schemas.microsoft.com/office/drawing/2014/main" id="{2C7C67BD-474D-424B-9344-BBC5F179A832}"/>
              </a:ext>
            </a:extLst>
          </p:cNvPr>
          <p:cNvSpPr>
            <a:spLocks noGrp="1"/>
          </p:cNvSpPr>
          <p:nvPr>
            <p:ph type="title"/>
          </p:nvPr>
        </p:nvSpPr>
        <p:spPr>
          <a:xfrm>
            <a:off x="853127" y="618019"/>
            <a:ext cx="10896913" cy="2025629"/>
          </a:xfrm>
        </p:spPr>
        <p:txBody>
          <a:bodyPr/>
          <a:lstStyle/>
          <a:p>
            <a:r>
              <a:rPr lang="en-US" sz="4800" dirty="0"/>
              <a:t>WHY THIS IS IMPORTANT TO </a:t>
            </a:r>
            <a:br>
              <a:rPr lang="en-US" sz="4800" dirty="0"/>
            </a:br>
            <a:r>
              <a:rPr lang="en-US" sz="4800" dirty="0"/>
              <a:t>OUR ORGANIZATION?</a:t>
            </a:r>
          </a:p>
        </p:txBody>
      </p:sp>
    </p:spTree>
    <p:extLst>
      <p:ext uri="{BB962C8B-B14F-4D97-AF65-F5344CB8AC3E}">
        <p14:creationId xmlns:p14="http://schemas.microsoft.com/office/powerpoint/2010/main" val="140546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1294D7-E8EE-024E-A1FB-9CF2561D0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7" y="-588818"/>
            <a:ext cx="12857017" cy="8035635"/>
          </a:xfrm>
          <a:prstGeom prst="rect">
            <a:avLst/>
          </a:prstGeom>
        </p:spPr>
      </p:pic>
      <p:sp>
        <p:nvSpPr>
          <p:cNvPr id="2" name="Title 1">
            <a:extLst>
              <a:ext uri="{FF2B5EF4-FFF2-40B4-BE49-F238E27FC236}">
                <a16:creationId xmlns:a16="http://schemas.microsoft.com/office/drawing/2014/main" id="{2C7C67BD-474D-424B-9344-BBC5F179A832}"/>
              </a:ext>
            </a:extLst>
          </p:cNvPr>
          <p:cNvSpPr>
            <a:spLocks noGrp="1"/>
          </p:cNvSpPr>
          <p:nvPr>
            <p:ph type="title"/>
          </p:nvPr>
        </p:nvSpPr>
        <p:spPr>
          <a:xfrm>
            <a:off x="415637" y="544389"/>
            <a:ext cx="6012872" cy="2025629"/>
          </a:xfrm>
        </p:spPr>
        <p:txBody>
          <a:bodyPr/>
          <a:lstStyle/>
          <a:p>
            <a:r>
              <a:rPr lang="en-US" sz="4800" dirty="0">
                <a:solidFill>
                  <a:schemeClr val="bg1"/>
                </a:solidFill>
              </a:rPr>
              <a:t>WHY THIS IS IMPORTANT </a:t>
            </a:r>
            <a:br>
              <a:rPr lang="en-US" sz="4800" dirty="0">
                <a:solidFill>
                  <a:schemeClr val="bg1"/>
                </a:solidFill>
              </a:rPr>
            </a:br>
            <a:r>
              <a:rPr lang="en-US" sz="4800" dirty="0">
                <a:solidFill>
                  <a:schemeClr val="bg1"/>
                </a:solidFill>
              </a:rPr>
              <a:t>TO ME?</a:t>
            </a:r>
          </a:p>
        </p:txBody>
      </p:sp>
    </p:spTree>
    <p:extLst>
      <p:ext uri="{BB962C8B-B14F-4D97-AF65-F5344CB8AC3E}">
        <p14:creationId xmlns:p14="http://schemas.microsoft.com/office/powerpoint/2010/main" val="296673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DD1766-5A47-E84B-B0F4-842067D8C935}"/>
              </a:ext>
            </a:extLst>
          </p:cNvPr>
          <p:cNvSpPr txBox="1"/>
          <p:nvPr/>
        </p:nvSpPr>
        <p:spPr>
          <a:xfrm>
            <a:off x="4005114" y="643440"/>
            <a:ext cx="3643987" cy="6020410"/>
          </a:xfrm>
          <a:prstGeom prst="rect">
            <a:avLst/>
          </a:prstGeom>
          <a:noFill/>
        </p:spPr>
        <p:txBody>
          <a:bodyPr wrap="square" lIns="0" tIns="0" rIns="0" bIns="0" anchor="t">
            <a:noAutofit/>
          </a:bodyPr>
          <a:lstStyle/>
          <a:p>
            <a:pPr defTabSz="914264">
              <a:defRPr/>
            </a:pPr>
            <a:r>
              <a:rPr lang="en-US" sz="40000" b="1" dirty="0">
                <a:solidFill>
                  <a:schemeClr val="bg1"/>
                </a:solidFill>
                <a:latin typeface="Arial"/>
                <a:cs typeface="Arial"/>
              </a:rPr>
              <a:t>3</a:t>
            </a:r>
            <a:endParaRPr lang="en-US" sz="40000" b="1" baseline="30000" dirty="0">
              <a:solidFill>
                <a:schemeClr val="bg1"/>
              </a:solidFill>
              <a:latin typeface="Arial"/>
              <a:cs typeface="Arial"/>
            </a:endParaRPr>
          </a:p>
        </p:txBody>
      </p:sp>
      <p:sp>
        <p:nvSpPr>
          <p:cNvPr id="6" name="TextBox 8">
            <a:extLst>
              <a:ext uri="{FF2B5EF4-FFF2-40B4-BE49-F238E27FC236}">
                <a16:creationId xmlns:a16="http://schemas.microsoft.com/office/drawing/2014/main" id="{5198990F-EDD6-5C46-8A4F-E10712385A56}"/>
              </a:ext>
            </a:extLst>
          </p:cNvPr>
          <p:cNvSpPr txBox="1">
            <a:spLocks noChangeArrowheads="1"/>
          </p:cNvSpPr>
          <p:nvPr/>
        </p:nvSpPr>
        <p:spPr bwMode="auto">
          <a:xfrm>
            <a:off x="7181088" y="3256632"/>
            <a:ext cx="352782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defRPr sz="2400">
                <a:solidFill>
                  <a:schemeClr val="tx1"/>
                </a:solidFill>
                <a:latin typeface="Helvetica LT Std Cond Bold" pitchFamily="2" charset="0"/>
              </a:defRPr>
            </a:lvl1pPr>
            <a:lvl2pPr marL="742950" indent="-285750" defTabSz="1217613">
              <a:defRPr sz="2400">
                <a:solidFill>
                  <a:schemeClr val="tx1"/>
                </a:solidFill>
                <a:latin typeface="Helvetica LT Std Cond Bold" pitchFamily="2" charset="0"/>
              </a:defRPr>
            </a:lvl2pPr>
            <a:lvl3pPr marL="1143000" indent="-228600" defTabSz="1217613">
              <a:defRPr sz="2400">
                <a:solidFill>
                  <a:schemeClr val="tx1"/>
                </a:solidFill>
                <a:latin typeface="Helvetica LT Std Cond Bold" pitchFamily="2" charset="0"/>
              </a:defRPr>
            </a:lvl3pPr>
            <a:lvl4pPr marL="1600200" indent="-228600" defTabSz="1217613">
              <a:defRPr sz="2400">
                <a:solidFill>
                  <a:schemeClr val="tx1"/>
                </a:solidFill>
                <a:latin typeface="Helvetica LT Std Cond Bold" pitchFamily="2" charset="0"/>
              </a:defRPr>
            </a:lvl4pPr>
            <a:lvl5pPr marL="2057400" indent="-228600" defTabSz="1217613">
              <a:defRPr sz="2400">
                <a:solidFill>
                  <a:schemeClr val="tx1"/>
                </a:solidFill>
                <a:latin typeface="Helvetica LT Std Cond Bold" pitchFamily="2" charset="0"/>
              </a:defRPr>
            </a:lvl5pPr>
            <a:lvl6pPr marL="2514600" indent="-228600" defTabSz="1217613" eaLnBrk="0" fontAlgn="base" hangingPunct="0">
              <a:spcBef>
                <a:spcPct val="0"/>
              </a:spcBef>
              <a:spcAft>
                <a:spcPct val="0"/>
              </a:spcAft>
              <a:defRPr sz="2400">
                <a:solidFill>
                  <a:schemeClr val="tx1"/>
                </a:solidFill>
                <a:latin typeface="Helvetica LT Std Cond Bold" pitchFamily="2" charset="0"/>
              </a:defRPr>
            </a:lvl6pPr>
            <a:lvl7pPr marL="2971800" indent="-228600" defTabSz="1217613" eaLnBrk="0" fontAlgn="base" hangingPunct="0">
              <a:spcBef>
                <a:spcPct val="0"/>
              </a:spcBef>
              <a:spcAft>
                <a:spcPct val="0"/>
              </a:spcAft>
              <a:defRPr sz="2400">
                <a:solidFill>
                  <a:schemeClr val="tx1"/>
                </a:solidFill>
                <a:latin typeface="Helvetica LT Std Cond Bold" pitchFamily="2" charset="0"/>
              </a:defRPr>
            </a:lvl7pPr>
            <a:lvl8pPr marL="3429000" indent="-228600" defTabSz="1217613" eaLnBrk="0" fontAlgn="base" hangingPunct="0">
              <a:spcBef>
                <a:spcPct val="0"/>
              </a:spcBef>
              <a:spcAft>
                <a:spcPct val="0"/>
              </a:spcAft>
              <a:defRPr sz="2400">
                <a:solidFill>
                  <a:schemeClr val="tx1"/>
                </a:solidFill>
                <a:latin typeface="Helvetica LT Std Cond Bold" pitchFamily="2" charset="0"/>
              </a:defRPr>
            </a:lvl8pPr>
            <a:lvl9pPr marL="3886200" indent="-228600" defTabSz="1217613" eaLnBrk="0" fontAlgn="base" hangingPunct="0">
              <a:spcBef>
                <a:spcPct val="0"/>
              </a:spcBef>
              <a:spcAft>
                <a:spcPct val="0"/>
              </a:spcAft>
              <a:defRPr sz="2400">
                <a:solidFill>
                  <a:schemeClr val="tx1"/>
                </a:solidFill>
                <a:latin typeface="Helvetica LT Std Cond Bold" pitchFamily="2" charset="0"/>
              </a:defRPr>
            </a:lvl9pPr>
          </a:lstStyle>
          <a:p>
            <a:pPr defTabSz="913210">
              <a:defRPr/>
            </a:pPr>
            <a:r>
              <a:rPr lang="en-US" altLang="en-US" sz="2800" dirty="0">
                <a:solidFill>
                  <a:schemeClr val="bg1"/>
                </a:solidFill>
                <a:latin typeface="Arial" panose="020B0604020202020204" pitchFamily="34" charset="0"/>
                <a:cs typeface="Arial" panose="020B0604020202020204" pitchFamily="34" charset="0"/>
              </a:rPr>
              <a:t>leading cause of </a:t>
            </a:r>
            <a:br>
              <a:rPr lang="en-US" altLang="en-US" sz="2800" dirty="0">
                <a:solidFill>
                  <a:schemeClr val="bg1"/>
                </a:solidFill>
                <a:latin typeface="Arial" panose="020B0604020202020204" pitchFamily="34" charset="0"/>
                <a:cs typeface="Arial" panose="020B0604020202020204" pitchFamily="34" charset="0"/>
              </a:rPr>
            </a:br>
            <a:r>
              <a:rPr lang="en-US" altLang="en-US" sz="2800" dirty="0">
                <a:solidFill>
                  <a:schemeClr val="bg1"/>
                </a:solidFill>
                <a:latin typeface="Arial" panose="020B0604020202020204" pitchFamily="34" charset="0"/>
                <a:cs typeface="Arial" panose="020B0604020202020204" pitchFamily="34" charset="0"/>
              </a:rPr>
              <a:t>cancer-related death in U.S.</a:t>
            </a:r>
          </a:p>
        </p:txBody>
      </p:sp>
      <p:sp>
        <p:nvSpPr>
          <p:cNvPr id="7" name="TextBox 6">
            <a:extLst>
              <a:ext uri="{FF2B5EF4-FFF2-40B4-BE49-F238E27FC236}">
                <a16:creationId xmlns:a16="http://schemas.microsoft.com/office/drawing/2014/main" id="{A55068B7-D15F-F443-8789-1BB297E4530B}"/>
              </a:ext>
            </a:extLst>
          </p:cNvPr>
          <p:cNvSpPr txBox="1"/>
          <p:nvPr/>
        </p:nvSpPr>
        <p:spPr>
          <a:xfrm>
            <a:off x="7181088" y="1619765"/>
            <a:ext cx="3005372" cy="1569650"/>
          </a:xfrm>
          <a:prstGeom prst="rect">
            <a:avLst/>
          </a:prstGeom>
          <a:noFill/>
        </p:spPr>
        <p:txBody>
          <a:bodyPr wrap="square" lIns="0" tIns="45715" rIns="91430" bIns="45715">
            <a:spAutoFit/>
          </a:bodyPr>
          <a:lstStyle/>
          <a:p>
            <a:pPr defTabSz="914264">
              <a:defRPr/>
            </a:pPr>
            <a:r>
              <a:rPr lang="en-US" sz="9600" b="1" dirty="0">
                <a:solidFill>
                  <a:schemeClr val="bg1"/>
                </a:solidFill>
                <a:latin typeface="Arial"/>
                <a:cs typeface="Arial"/>
              </a:rPr>
              <a:t>RD</a:t>
            </a:r>
          </a:p>
        </p:txBody>
      </p:sp>
      <p:sp>
        <p:nvSpPr>
          <p:cNvPr id="8" name="TextBox 8">
            <a:extLst>
              <a:ext uri="{FF2B5EF4-FFF2-40B4-BE49-F238E27FC236}">
                <a16:creationId xmlns:a16="http://schemas.microsoft.com/office/drawing/2014/main" id="{1DBB94DF-EF0B-DF47-B5D8-42F05EF6CDA1}"/>
              </a:ext>
            </a:extLst>
          </p:cNvPr>
          <p:cNvSpPr txBox="1">
            <a:spLocks noChangeArrowheads="1"/>
          </p:cNvSpPr>
          <p:nvPr/>
        </p:nvSpPr>
        <p:spPr bwMode="auto">
          <a:xfrm>
            <a:off x="761978" y="960432"/>
            <a:ext cx="58887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7613">
              <a:defRPr sz="2400">
                <a:solidFill>
                  <a:schemeClr val="tx1"/>
                </a:solidFill>
                <a:latin typeface="Helvetica LT Std Cond Bold" pitchFamily="2" charset="0"/>
              </a:defRPr>
            </a:lvl1pPr>
            <a:lvl2pPr marL="742950" indent="-285750" defTabSz="1217613">
              <a:defRPr sz="2400">
                <a:solidFill>
                  <a:schemeClr val="tx1"/>
                </a:solidFill>
                <a:latin typeface="Helvetica LT Std Cond Bold" pitchFamily="2" charset="0"/>
              </a:defRPr>
            </a:lvl2pPr>
            <a:lvl3pPr marL="1143000" indent="-228600" defTabSz="1217613">
              <a:defRPr sz="2400">
                <a:solidFill>
                  <a:schemeClr val="tx1"/>
                </a:solidFill>
                <a:latin typeface="Helvetica LT Std Cond Bold" pitchFamily="2" charset="0"/>
              </a:defRPr>
            </a:lvl3pPr>
            <a:lvl4pPr marL="1600200" indent="-228600" defTabSz="1217613">
              <a:defRPr sz="2400">
                <a:solidFill>
                  <a:schemeClr val="tx1"/>
                </a:solidFill>
                <a:latin typeface="Helvetica LT Std Cond Bold" pitchFamily="2" charset="0"/>
              </a:defRPr>
            </a:lvl4pPr>
            <a:lvl5pPr marL="2057400" indent="-228600" defTabSz="1217613">
              <a:defRPr sz="2400">
                <a:solidFill>
                  <a:schemeClr val="tx1"/>
                </a:solidFill>
                <a:latin typeface="Helvetica LT Std Cond Bold" pitchFamily="2" charset="0"/>
              </a:defRPr>
            </a:lvl5pPr>
            <a:lvl6pPr marL="2514600" indent="-228600" defTabSz="1217613" eaLnBrk="0" fontAlgn="base" hangingPunct="0">
              <a:spcBef>
                <a:spcPct val="0"/>
              </a:spcBef>
              <a:spcAft>
                <a:spcPct val="0"/>
              </a:spcAft>
              <a:defRPr sz="2400">
                <a:solidFill>
                  <a:schemeClr val="tx1"/>
                </a:solidFill>
                <a:latin typeface="Helvetica LT Std Cond Bold" pitchFamily="2" charset="0"/>
              </a:defRPr>
            </a:lvl6pPr>
            <a:lvl7pPr marL="2971800" indent="-228600" defTabSz="1217613" eaLnBrk="0" fontAlgn="base" hangingPunct="0">
              <a:spcBef>
                <a:spcPct val="0"/>
              </a:spcBef>
              <a:spcAft>
                <a:spcPct val="0"/>
              </a:spcAft>
              <a:defRPr sz="2400">
                <a:solidFill>
                  <a:schemeClr val="tx1"/>
                </a:solidFill>
                <a:latin typeface="Helvetica LT Std Cond Bold" pitchFamily="2" charset="0"/>
              </a:defRPr>
            </a:lvl7pPr>
            <a:lvl8pPr marL="3429000" indent="-228600" defTabSz="1217613" eaLnBrk="0" fontAlgn="base" hangingPunct="0">
              <a:spcBef>
                <a:spcPct val="0"/>
              </a:spcBef>
              <a:spcAft>
                <a:spcPct val="0"/>
              </a:spcAft>
              <a:defRPr sz="2400">
                <a:solidFill>
                  <a:schemeClr val="tx1"/>
                </a:solidFill>
                <a:latin typeface="Helvetica LT Std Cond Bold" pitchFamily="2" charset="0"/>
              </a:defRPr>
            </a:lvl8pPr>
            <a:lvl9pPr marL="3886200" indent="-228600" defTabSz="1217613" eaLnBrk="0" fontAlgn="base" hangingPunct="0">
              <a:spcBef>
                <a:spcPct val="0"/>
              </a:spcBef>
              <a:spcAft>
                <a:spcPct val="0"/>
              </a:spcAft>
              <a:defRPr sz="2400">
                <a:solidFill>
                  <a:schemeClr val="tx1"/>
                </a:solidFill>
                <a:latin typeface="Helvetica LT Std Cond Bold" pitchFamily="2" charset="0"/>
              </a:defRPr>
            </a:lvl9pPr>
          </a:lstStyle>
          <a:p>
            <a:pPr defTabSz="913210">
              <a:defRPr/>
            </a:pPr>
            <a:r>
              <a:rPr lang="en-US" altLang="en-US" sz="2800" dirty="0">
                <a:solidFill>
                  <a:schemeClr val="bg1"/>
                </a:solidFill>
                <a:latin typeface="Arial" panose="020B0604020202020204" pitchFamily="34" charset="0"/>
                <a:cs typeface="Arial" panose="020B0604020202020204" pitchFamily="34" charset="0"/>
              </a:rPr>
              <a:t>Pancreatic Cancer is the</a:t>
            </a:r>
          </a:p>
        </p:txBody>
      </p:sp>
    </p:spTree>
    <p:extLst>
      <p:ext uri="{BB962C8B-B14F-4D97-AF65-F5344CB8AC3E}">
        <p14:creationId xmlns:p14="http://schemas.microsoft.com/office/powerpoint/2010/main" val="18015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3" name="TextBox 4">
            <a:extLst>
              <a:ext uri="{FF2B5EF4-FFF2-40B4-BE49-F238E27FC236}">
                <a16:creationId xmlns:a16="http://schemas.microsoft.com/office/drawing/2014/main" id="{84C85439-EE90-7E46-A816-60B96D33D08E}"/>
              </a:ext>
            </a:extLst>
          </p:cNvPr>
          <p:cNvSpPr txBox="1">
            <a:spLocks noChangeArrowheads="1"/>
          </p:cNvSpPr>
          <p:nvPr/>
        </p:nvSpPr>
        <p:spPr bwMode="auto">
          <a:xfrm>
            <a:off x="6523238" y="2110376"/>
            <a:ext cx="4643526" cy="263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9" tIns="25710" rIns="51419" bIns="25710">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defTabSz="684610">
              <a:defRPr/>
            </a:pPr>
            <a:r>
              <a:rPr lang="en-US" altLang="en-US" sz="3200" dirty="0">
                <a:solidFill>
                  <a:prstClr val="black">
                    <a:lumMod val="75000"/>
                    <a:lumOff val="25000"/>
                  </a:prstClr>
                </a:solidFill>
                <a:latin typeface="Arial" panose="020B0604020202020204" pitchFamily="34" charset="0"/>
                <a:cs typeface="Arial" panose="020B0604020202020204" pitchFamily="34" charset="0"/>
              </a:rPr>
              <a:t>This year, an estimate</a:t>
            </a:r>
            <a:r>
              <a:rPr lang="en-US" altLang="en-US" sz="3200" dirty="0">
                <a:solidFill>
                  <a:srgbClr val="404040"/>
                </a:solidFill>
                <a:latin typeface="Arial" panose="020B0604020202020204" pitchFamily="34" charset="0"/>
                <a:cs typeface="Arial" panose="020B0604020202020204" pitchFamily="34" charset="0"/>
              </a:rPr>
              <a:t>d </a:t>
            </a:r>
            <a:r>
              <a:rPr lang="en-US" altLang="en-US" sz="4000" b="1" dirty="0">
                <a:solidFill>
                  <a:srgbClr val="5E9CAE"/>
                </a:solidFill>
                <a:latin typeface="Arial" panose="020B0604020202020204" pitchFamily="34" charset="0"/>
                <a:cs typeface="Arial" panose="020B0604020202020204" pitchFamily="34" charset="0"/>
              </a:rPr>
              <a:t>56,770 people </a:t>
            </a:r>
            <a:br>
              <a:rPr lang="en-US" altLang="en-US" b="1" dirty="0">
                <a:solidFill>
                  <a:srgbClr val="5E9CAE"/>
                </a:solidFill>
                <a:latin typeface="Arial" panose="020B0604020202020204" pitchFamily="34" charset="0"/>
                <a:cs typeface="Arial" panose="020B0604020202020204" pitchFamily="34" charset="0"/>
              </a:rPr>
            </a:br>
            <a:r>
              <a:rPr lang="en-US" altLang="en-US" sz="3200" dirty="0">
                <a:solidFill>
                  <a:prstClr val="black">
                    <a:lumMod val="75000"/>
                    <a:lumOff val="25000"/>
                  </a:prstClr>
                </a:solidFill>
                <a:latin typeface="Arial" panose="020B0604020202020204" pitchFamily="34" charset="0"/>
                <a:cs typeface="Arial" panose="020B0604020202020204" pitchFamily="34" charset="0"/>
              </a:rPr>
              <a:t>in the United States </a:t>
            </a:r>
            <a:br>
              <a:rPr lang="en-US" altLang="en-US" sz="3200" dirty="0">
                <a:solidFill>
                  <a:prstClr val="black">
                    <a:lumMod val="75000"/>
                    <a:lumOff val="25000"/>
                  </a:prstClr>
                </a:solidFill>
                <a:latin typeface="Arial" panose="020B0604020202020204" pitchFamily="34" charset="0"/>
                <a:cs typeface="Arial" panose="020B0604020202020204" pitchFamily="34" charset="0"/>
              </a:rPr>
            </a:br>
            <a:r>
              <a:rPr lang="en-US" altLang="en-US" sz="3200" dirty="0">
                <a:solidFill>
                  <a:prstClr val="black">
                    <a:lumMod val="75000"/>
                    <a:lumOff val="25000"/>
                  </a:prstClr>
                </a:solidFill>
                <a:latin typeface="Arial" panose="020B0604020202020204" pitchFamily="34" charset="0"/>
                <a:cs typeface="Arial" panose="020B0604020202020204" pitchFamily="34" charset="0"/>
              </a:rPr>
              <a:t>will be diagnosed with pancreatic cancer.</a:t>
            </a:r>
          </a:p>
        </p:txBody>
      </p:sp>
      <p:sp>
        <p:nvSpPr>
          <p:cNvPr id="537604" name="TextBox 5">
            <a:extLst>
              <a:ext uri="{FF2B5EF4-FFF2-40B4-BE49-F238E27FC236}">
                <a16:creationId xmlns:a16="http://schemas.microsoft.com/office/drawing/2014/main" id="{6AFCE907-2C69-A244-853B-0879819591DB}"/>
              </a:ext>
            </a:extLst>
          </p:cNvPr>
          <p:cNvSpPr txBox="1">
            <a:spLocks noChangeArrowheads="1"/>
          </p:cNvSpPr>
          <p:nvPr/>
        </p:nvSpPr>
        <p:spPr bwMode="auto">
          <a:xfrm>
            <a:off x="7599442" y="6222749"/>
            <a:ext cx="2955809" cy="16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7" rIns="68555" bIns="34277" anchor="b">
            <a:spAutoFit/>
          </a:bodyPr>
          <a:lstStyle>
            <a:lvl1pPr defTabSz="455613">
              <a:defRPr sz="2400">
                <a:solidFill>
                  <a:schemeClr val="tx1"/>
                </a:solidFill>
                <a:latin typeface="Helvetica LT Std Cond Bold" pitchFamily="2" charset="0"/>
              </a:defRPr>
            </a:lvl1pPr>
            <a:lvl2pPr marL="742950" indent="-285750" defTabSz="455613">
              <a:defRPr sz="2400">
                <a:solidFill>
                  <a:schemeClr val="tx1"/>
                </a:solidFill>
                <a:latin typeface="Helvetica LT Std Cond Bold" pitchFamily="2" charset="0"/>
              </a:defRPr>
            </a:lvl2pPr>
            <a:lvl3pPr marL="1143000" indent="-228600" defTabSz="455613">
              <a:defRPr sz="2400">
                <a:solidFill>
                  <a:schemeClr val="tx1"/>
                </a:solidFill>
                <a:latin typeface="Helvetica LT Std Cond Bold" pitchFamily="2" charset="0"/>
              </a:defRPr>
            </a:lvl3pPr>
            <a:lvl4pPr marL="1600200" indent="-228600" defTabSz="455613">
              <a:defRPr sz="2400">
                <a:solidFill>
                  <a:schemeClr val="tx1"/>
                </a:solidFill>
                <a:latin typeface="Helvetica LT Std Cond Bold" pitchFamily="2" charset="0"/>
              </a:defRPr>
            </a:lvl4pPr>
            <a:lvl5pPr marL="2057400" indent="-228600" defTabSz="455613">
              <a:defRPr sz="2400">
                <a:solidFill>
                  <a:schemeClr val="tx1"/>
                </a:solidFill>
                <a:latin typeface="Helvetica LT Std Cond Bold" pitchFamily="2" charset="0"/>
              </a:defRPr>
            </a:lvl5pPr>
            <a:lvl6pPr marL="2514600" indent="-228600" defTabSz="455613" eaLnBrk="0" fontAlgn="base" hangingPunct="0">
              <a:spcBef>
                <a:spcPct val="0"/>
              </a:spcBef>
              <a:spcAft>
                <a:spcPct val="0"/>
              </a:spcAft>
              <a:defRPr sz="2400">
                <a:solidFill>
                  <a:schemeClr val="tx1"/>
                </a:solidFill>
                <a:latin typeface="Helvetica LT Std Cond Bold" pitchFamily="2" charset="0"/>
              </a:defRPr>
            </a:lvl6pPr>
            <a:lvl7pPr marL="2971800" indent="-228600" defTabSz="455613" eaLnBrk="0" fontAlgn="base" hangingPunct="0">
              <a:spcBef>
                <a:spcPct val="0"/>
              </a:spcBef>
              <a:spcAft>
                <a:spcPct val="0"/>
              </a:spcAft>
              <a:defRPr sz="2400">
                <a:solidFill>
                  <a:schemeClr val="tx1"/>
                </a:solidFill>
                <a:latin typeface="Helvetica LT Std Cond Bold" pitchFamily="2" charset="0"/>
              </a:defRPr>
            </a:lvl7pPr>
            <a:lvl8pPr marL="3429000" indent="-228600" defTabSz="455613" eaLnBrk="0" fontAlgn="base" hangingPunct="0">
              <a:spcBef>
                <a:spcPct val="0"/>
              </a:spcBef>
              <a:spcAft>
                <a:spcPct val="0"/>
              </a:spcAft>
              <a:defRPr sz="2400">
                <a:solidFill>
                  <a:schemeClr val="tx1"/>
                </a:solidFill>
                <a:latin typeface="Helvetica LT Std Cond Bold" pitchFamily="2" charset="0"/>
              </a:defRPr>
            </a:lvl8pPr>
            <a:lvl9pPr marL="3886200" indent="-228600" defTabSz="455613" eaLnBrk="0" fontAlgn="base" hangingPunct="0">
              <a:spcBef>
                <a:spcPct val="0"/>
              </a:spcBef>
              <a:spcAft>
                <a:spcPct val="0"/>
              </a:spcAft>
              <a:defRPr sz="2400">
                <a:solidFill>
                  <a:schemeClr val="tx1"/>
                </a:solidFill>
                <a:latin typeface="Helvetica LT Std Cond Bold" pitchFamily="2" charset="0"/>
              </a:defRPr>
            </a:lvl9pPr>
          </a:lstStyle>
          <a:p>
            <a:pPr algn="r" defTabSz="341710">
              <a:defRPr/>
            </a:pPr>
            <a:r>
              <a:rPr lang="en-US" altLang="en-US" sz="600" dirty="0">
                <a:solidFill>
                  <a:prstClr val="black">
                    <a:lumMod val="75000"/>
                    <a:lumOff val="25000"/>
                  </a:prstClr>
                </a:solidFill>
                <a:latin typeface="Arial" panose="020B0604020202020204" pitchFamily="34" charset="0"/>
                <a:cs typeface="Arial" panose="020B0604020202020204" pitchFamily="34" charset="0"/>
              </a:rPr>
              <a:t>American Cancer Society, Cancer Facts and Figures 2019.</a:t>
            </a:r>
          </a:p>
        </p:txBody>
      </p:sp>
      <p:sp>
        <p:nvSpPr>
          <p:cNvPr id="6" name="Rectangle 5">
            <a:extLst>
              <a:ext uri="{FF2B5EF4-FFF2-40B4-BE49-F238E27FC236}">
                <a16:creationId xmlns:a16="http://schemas.microsoft.com/office/drawing/2014/main" id="{40852CB0-A23B-7942-ACA0-4AAB99445FBF}"/>
              </a:ext>
            </a:extLst>
          </p:cNvPr>
          <p:cNvSpPr/>
          <p:nvPr/>
        </p:nvSpPr>
        <p:spPr>
          <a:xfrm>
            <a:off x="0" y="-397413"/>
            <a:ext cx="5359792" cy="7652825"/>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425" dirty="0">
              <a:solidFill>
                <a:prstClr val="white"/>
              </a:solidFill>
              <a:latin typeface="Arial" panose="020B0604020202020204"/>
            </a:endParaRPr>
          </a:p>
        </p:txBody>
      </p:sp>
      <p:pic>
        <p:nvPicPr>
          <p:cNvPr id="7" name="Picture 6">
            <a:extLst>
              <a:ext uri="{FF2B5EF4-FFF2-40B4-BE49-F238E27FC236}">
                <a16:creationId xmlns:a16="http://schemas.microsoft.com/office/drawing/2014/main" id="{3D1551EA-DBA5-6641-A81E-D089D644D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99" y="1960098"/>
            <a:ext cx="4470400" cy="3352800"/>
          </a:xfrm>
          <a:prstGeom prst="rect">
            <a:avLst/>
          </a:prstGeom>
        </p:spPr>
      </p:pic>
    </p:spTree>
    <p:extLst>
      <p:ext uri="{BB962C8B-B14F-4D97-AF65-F5344CB8AC3E}">
        <p14:creationId xmlns:p14="http://schemas.microsoft.com/office/powerpoint/2010/main" val="100268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252F43A-0A8B-D947-BF03-47D6B6E64626}"/>
              </a:ext>
            </a:extLst>
          </p:cNvPr>
          <p:cNvGraphicFramePr/>
          <p:nvPr>
            <p:extLst>
              <p:ext uri="{D42A27DB-BD31-4B8C-83A1-F6EECF244321}">
                <p14:modId xmlns:p14="http://schemas.microsoft.com/office/powerpoint/2010/main" val="1290875060"/>
              </p:ext>
            </p:extLst>
          </p:nvPr>
        </p:nvGraphicFramePr>
        <p:xfrm>
          <a:off x="-526473" y="1737417"/>
          <a:ext cx="10135233" cy="6357872"/>
        </p:xfrm>
        <a:graphic>
          <a:graphicData uri="http://schemas.openxmlformats.org/drawingml/2006/chart">
            <c:chart xmlns:c="http://schemas.openxmlformats.org/drawingml/2006/chart" xmlns:r="http://schemas.openxmlformats.org/officeDocument/2006/relationships" r:id="rId3"/>
          </a:graphicData>
        </a:graphic>
      </p:graphicFrame>
      <p:grpSp>
        <p:nvGrpSpPr>
          <p:cNvPr id="539653" name="Group 21">
            <a:extLst>
              <a:ext uri="{FF2B5EF4-FFF2-40B4-BE49-F238E27FC236}">
                <a16:creationId xmlns:a16="http://schemas.microsoft.com/office/drawing/2014/main" id="{1BF58BA1-AA9F-A049-951D-5347EBCAD69D}"/>
              </a:ext>
            </a:extLst>
          </p:cNvPr>
          <p:cNvGrpSpPr>
            <a:grpSpLocks/>
          </p:cNvGrpSpPr>
          <p:nvPr/>
        </p:nvGrpSpPr>
        <p:grpSpPr bwMode="auto">
          <a:xfrm>
            <a:off x="520823" y="2083072"/>
            <a:ext cx="6093831" cy="3965601"/>
            <a:chOff x="-1060169" y="-653288"/>
            <a:chExt cx="9277480" cy="6978937"/>
          </a:xfrm>
        </p:grpSpPr>
        <p:sp>
          <p:nvSpPr>
            <p:cNvPr id="539656" name="TextBox 15">
              <a:extLst>
                <a:ext uri="{FF2B5EF4-FFF2-40B4-BE49-F238E27FC236}">
                  <a16:creationId xmlns:a16="http://schemas.microsoft.com/office/drawing/2014/main" id="{FA5AD7EA-E73F-AC4B-8972-D93CFDD7F6E0}"/>
                </a:ext>
              </a:extLst>
            </p:cNvPr>
            <p:cNvSpPr txBox="1">
              <a:spLocks noChangeArrowheads="1"/>
            </p:cNvSpPr>
            <p:nvPr/>
          </p:nvSpPr>
          <p:spPr bwMode="auto">
            <a:xfrm>
              <a:off x="-1060169" y="5797544"/>
              <a:ext cx="993532" cy="52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ctr" defTabSz="684610">
                <a:defRPr/>
              </a:pPr>
              <a:r>
                <a:rPr lang="en-US" altLang="en-US" sz="1350" i="1" dirty="0">
                  <a:solidFill>
                    <a:prstClr val="black">
                      <a:lumMod val="75000"/>
                      <a:lumOff val="25000"/>
                      <a:alpha val="60000"/>
                    </a:prstClr>
                  </a:solidFill>
                  <a:latin typeface="Arial" panose="020B0604020202020204" pitchFamily="34" charset="0"/>
                </a:rPr>
                <a:t>1999</a:t>
              </a:r>
            </a:p>
          </p:txBody>
        </p:sp>
        <p:sp>
          <p:nvSpPr>
            <p:cNvPr id="539657" name="TextBox 16">
              <a:extLst>
                <a:ext uri="{FF2B5EF4-FFF2-40B4-BE49-F238E27FC236}">
                  <a16:creationId xmlns:a16="http://schemas.microsoft.com/office/drawing/2014/main" id="{41D4730B-8959-A749-97F3-521A35E9B198}"/>
                </a:ext>
              </a:extLst>
            </p:cNvPr>
            <p:cNvSpPr txBox="1">
              <a:spLocks noChangeArrowheads="1"/>
            </p:cNvSpPr>
            <p:nvPr/>
          </p:nvSpPr>
          <p:spPr bwMode="auto">
            <a:xfrm>
              <a:off x="2073174" y="5746941"/>
              <a:ext cx="993532" cy="52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ctr" defTabSz="684610">
                <a:defRPr/>
              </a:pPr>
              <a:r>
                <a:rPr lang="en-US" altLang="en-US" sz="1350" i="1" dirty="0">
                  <a:solidFill>
                    <a:prstClr val="black">
                      <a:lumMod val="75000"/>
                      <a:lumOff val="25000"/>
                      <a:alpha val="60000"/>
                    </a:prstClr>
                  </a:solidFill>
                  <a:latin typeface="Arial" panose="020B0604020202020204" pitchFamily="34" charset="0"/>
                </a:rPr>
                <a:t>2006</a:t>
              </a:r>
            </a:p>
          </p:txBody>
        </p:sp>
        <p:sp>
          <p:nvSpPr>
            <p:cNvPr id="539658" name="TextBox 17">
              <a:extLst>
                <a:ext uri="{FF2B5EF4-FFF2-40B4-BE49-F238E27FC236}">
                  <a16:creationId xmlns:a16="http://schemas.microsoft.com/office/drawing/2014/main" id="{D80767D7-7650-504D-A03B-8A0D6F0EEED1}"/>
                </a:ext>
              </a:extLst>
            </p:cNvPr>
            <p:cNvSpPr txBox="1">
              <a:spLocks noChangeArrowheads="1"/>
            </p:cNvSpPr>
            <p:nvPr/>
          </p:nvSpPr>
          <p:spPr bwMode="auto">
            <a:xfrm>
              <a:off x="1173592" y="3689698"/>
              <a:ext cx="993531" cy="52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ctr" defTabSz="684610">
                <a:defRPr/>
              </a:pPr>
              <a:r>
                <a:rPr lang="en-US" altLang="en-US" sz="1350" i="1" dirty="0">
                  <a:solidFill>
                    <a:prstClr val="black">
                      <a:lumMod val="75000"/>
                      <a:lumOff val="25000"/>
                      <a:alpha val="60000"/>
                    </a:prstClr>
                  </a:solidFill>
                  <a:latin typeface="Arial" panose="020B0604020202020204" pitchFamily="34" charset="0"/>
                </a:rPr>
                <a:t>2007</a:t>
              </a:r>
            </a:p>
          </p:txBody>
        </p:sp>
        <p:sp>
          <p:nvSpPr>
            <p:cNvPr id="539659" name="TextBox 18">
              <a:extLst>
                <a:ext uri="{FF2B5EF4-FFF2-40B4-BE49-F238E27FC236}">
                  <a16:creationId xmlns:a16="http://schemas.microsoft.com/office/drawing/2014/main" id="{38DB69BE-2CA5-904C-94BC-5D138DCC3C07}"/>
                </a:ext>
              </a:extLst>
            </p:cNvPr>
            <p:cNvSpPr txBox="1">
              <a:spLocks noChangeArrowheads="1"/>
            </p:cNvSpPr>
            <p:nvPr/>
          </p:nvSpPr>
          <p:spPr bwMode="auto">
            <a:xfrm>
              <a:off x="2490006" y="2409366"/>
              <a:ext cx="993531" cy="52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ctr" defTabSz="684610">
                <a:defRPr/>
              </a:pPr>
              <a:r>
                <a:rPr lang="en-US" altLang="en-US" sz="1350" i="1" dirty="0">
                  <a:solidFill>
                    <a:prstClr val="black">
                      <a:lumMod val="75000"/>
                      <a:lumOff val="25000"/>
                      <a:alpha val="60000"/>
                    </a:prstClr>
                  </a:solidFill>
                  <a:latin typeface="Arial" panose="020B0604020202020204" pitchFamily="34" charset="0"/>
                </a:rPr>
                <a:t>2009</a:t>
              </a:r>
            </a:p>
          </p:txBody>
        </p:sp>
        <p:sp>
          <p:nvSpPr>
            <p:cNvPr id="539660" name="TextBox 19">
              <a:extLst>
                <a:ext uri="{FF2B5EF4-FFF2-40B4-BE49-F238E27FC236}">
                  <a16:creationId xmlns:a16="http://schemas.microsoft.com/office/drawing/2014/main" id="{90D44D98-9059-CF4E-BE95-7B66547D25B3}"/>
                </a:ext>
              </a:extLst>
            </p:cNvPr>
            <p:cNvSpPr txBox="1">
              <a:spLocks noChangeArrowheads="1"/>
            </p:cNvSpPr>
            <p:nvPr/>
          </p:nvSpPr>
          <p:spPr bwMode="auto">
            <a:xfrm>
              <a:off x="6631701" y="3547408"/>
              <a:ext cx="993531" cy="52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ctr" defTabSz="684610">
                <a:defRPr/>
              </a:pPr>
              <a:r>
                <a:rPr lang="en-US" altLang="en-US" sz="1350" i="1" dirty="0">
                  <a:solidFill>
                    <a:prstClr val="black">
                      <a:lumMod val="75000"/>
                      <a:lumOff val="25000"/>
                      <a:alpha val="60000"/>
                    </a:prstClr>
                  </a:solidFill>
                  <a:latin typeface="Arial" panose="020B0604020202020204" pitchFamily="34" charset="0"/>
                </a:rPr>
                <a:t>2014</a:t>
              </a:r>
            </a:p>
          </p:txBody>
        </p:sp>
        <p:sp>
          <p:nvSpPr>
            <p:cNvPr id="539661" name="TextBox 20">
              <a:extLst>
                <a:ext uri="{FF2B5EF4-FFF2-40B4-BE49-F238E27FC236}">
                  <a16:creationId xmlns:a16="http://schemas.microsoft.com/office/drawing/2014/main" id="{EA546DF9-6197-F143-9748-9845B8FC4BFE}"/>
                </a:ext>
              </a:extLst>
            </p:cNvPr>
            <p:cNvSpPr txBox="1">
              <a:spLocks noChangeArrowheads="1"/>
            </p:cNvSpPr>
            <p:nvPr/>
          </p:nvSpPr>
          <p:spPr bwMode="auto">
            <a:xfrm>
              <a:off x="7223780" y="-653288"/>
              <a:ext cx="993531" cy="52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ctr" defTabSz="684610">
                <a:defRPr/>
              </a:pPr>
              <a:r>
                <a:rPr lang="en-US" altLang="en-US" sz="1350" i="1" dirty="0">
                  <a:solidFill>
                    <a:prstClr val="black">
                      <a:lumMod val="75000"/>
                      <a:lumOff val="25000"/>
                      <a:alpha val="60000"/>
                    </a:prstClr>
                  </a:solidFill>
                  <a:latin typeface="Arial" panose="020B0604020202020204" pitchFamily="34" charset="0"/>
                </a:rPr>
                <a:t>2017</a:t>
              </a:r>
            </a:p>
          </p:txBody>
        </p:sp>
      </p:grpSp>
      <p:sp>
        <p:nvSpPr>
          <p:cNvPr id="539663" name="TextBox 11">
            <a:extLst>
              <a:ext uri="{FF2B5EF4-FFF2-40B4-BE49-F238E27FC236}">
                <a16:creationId xmlns:a16="http://schemas.microsoft.com/office/drawing/2014/main" id="{3596E2F0-BBB4-0A45-8CD4-CFC3A7CB8DC9}"/>
              </a:ext>
            </a:extLst>
          </p:cNvPr>
          <p:cNvSpPr txBox="1">
            <a:spLocks noChangeArrowheads="1"/>
          </p:cNvSpPr>
          <p:nvPr/>
        </p:nvSpPr>
        <p:spPr bwMode="auto">
          <a:xfrm>
            <a:off x="10276641" y="661665"/>
            <a:ext cx="7823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defTabSz="684610">
              <a:defRPr/>
            </a:pPr>
            <a:r>
              <a:rPr lang="en-US" altLang="en-US" sz="6600" b="1" dirty="0">
                <a:solidFill>
                  <a:srgbClr val="490E6F"/>
                </a:solidFill>
                <a:latin typeface="Arial" panose="020B0604020202020204" pitchFamily="34" charset="0"/>
              </a:rPr>
              <a:t>%</a:t>
            </a:r>
          </a:p>
        </p:txBody>
      </p:sp>
      <p:sp>
        <p:nvSpPr>
          <p:cNvPr id="539651" name="Title 1">
            <a:extLst>
              <a:ext uri="{FF2B5EF4-FFF2-40B4-BE49-F238E27FC236}">
                <a16:creationId xmlns:a16="http://schemas.microsoft.com/office/drawing/2014/main" id="{0C7CB065-35CB-D44D-84FB-1B2B2107312F}"/>
              </a:ext>
            </a:extLst>
          </p:cNvPr>
          <p:cNvSpPr>
            <a:spLocks noGrp="1"/>
          </p:cNvSpPr>
          <p:nvPr>
            <p:ph type="title"/>
          </p:nvPr>
        </p:nvSpPr>
        <p:spPr>
          <a:xfrm>
            <a:off x="852734" y="779959"/>
            <a:ext cx="6958608" cy="1026528"/>
          </a:xfrm>
        </p:spPr>
        <p:txBody>
          <a:bodyPr/>
          <a:lstStyle/>
          <a:p>
            <a:r>
              <a:rPr lang="en-US" altLang="en-US" sz="3200" dirty="0">
                <a:latin typeface="Arial" panose="020B0604020202020204" pitchFamily="34" charset="0"/>
                <a:cs typeface="Arial" panose="020B0604020202020204" pitchFamily="34" charset="0"/>
              </a:rPr>
              <a:t>The 5-year survival rate for pancreatic cancer remains at</a:t>
            </a:r>
            <a:endParaRPr lang="en-US" altLang="en-US" sz="3200" b="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4FB713E-2386-4A1D-B9DC-779EB06B4AD0}"/>
              </a:ext>
            </a:extLst>
          </p:cNvPr>
          <p:cNvSpPr/>
          <p:nvPr/>
        </p:nvSpPr>
        <p:spPr>
          <a:xfrm>
            <a:off x="7642116" y="2600553"/>
            <a:ext cx="3025698" cy="53443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22" name="TextBox 17">
            <a:extLst>
              <a:ext uri="{FF2B5EF4-FFF2-40B4-BE49-F238E27FC236}">
                <a16:creationId xmlns:a16="http://schemas.microsoft.com/office/drawing/2014/main" id="{971B918D-8628-824B-BA12-85181F80A4EC}"/>
              </a:ext>
            </a:extLst>
          </p:cNvPr>
          <p:cNvSpPr txBox="1">
            <a:spLocks noChangeArrowheads="1"/>
          </p:cNvSpPr>
          <p:nvPr/>
        </p:nvSpPr>
        <p:spPr bwMode="auto">
          <a:xfrm>
            <a:off x="3244414" y="5047181"/>
            <a:ext cx="65259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ctr" defTabSz="684610">
              <a:defRPr/>
            </a:pPr>
            <a:r>
              <a:rPr lang="en-US" altLang="en-US" sz="1350" i="1" dirty="0">
                <a:solidFill>
                  <a:prstClr val="black">
                    <a:lumMod val="75000"/>
                    <a:lumOff val="25000"/>
                    <a:alpha val="60000"/>
                  </a:prstClr>
                </a:solidFill>
                <a:latin typeface="Arial" panose="020B0604020202020204" pitchFamily="34" charset="0"/>
              </a:rPr>
              <a:t>2008</a:t>
            </a:r>
          </a:p>
        </p:txBody>
      </p:sp>
      <p:pic>
        <p:nvPicPr>
          <p:cNvPr id="4" name="Picture 3">
            <a:extLst>
              <a:ext uri="{FF2B5EF4-FFF2-40B4-BE49-F238E27FC236}">
                <a16:creationId xmlns:a16="http://schemas.microsoft.com/office/drawing/2014/main" id="{5D5CECE3-3F5D-B540-9BD9-E231663AD10A}"/>
              </a:ext>
            </a:extLst>
          </p:cNvPr>
          <p:cNvPicPr>
            <a:picLocks noChangeAspect="1"/>
          </p:cNvPicPr>
          <p:nvPr/>
        </p:nvPicPr>
        <p:blipFill rotWithShape="1">
          <a:blip r:embed="rId4">
            <a:extLst>
              <a:ext uri="{28A0092B-C50C-407E-A947-70E740481C1C}">
                <a14:useLocalDpi xmlns:a14="http://schemas.microsoft.com/office/drawing/2010/main"/>
              </a:ext>
            </a:extLst>
          </a:blip>
          <a:srcRect l="32558" t="19824" r="33015" b="43011"/>
          <a:stretch/>
        </p:blipFill>
        <p:spPr>
          <a:xfrm>
            <a:off x="8645048" y="514225"/>
            <a:ext cx="1736072" cy="2133890"/>
          </a:xfrm>
          <a:prstGeom prst="rect">
            <a:avLst/>
          </a:prstGeom>
        </p:spPr>
      </p:pic>
      <p:sp>
        <p:nvSpPr>
          <p:cNvPr id="539654" name="TextBox 22">
            <a:extLst>
              <a:ext uri="{FF2B5EF4-FFF2-40B4-BE49-F238E27FC236}">
                <a16:creationId xmlns:a16="http://schemas.microsoft.com/office/drawing/2014/main" id="{DC9FE587-D130-8440-927B-1E299796A9CF}"/>
              </a:ext>
            </a:extLst>
          </p:cNvPr>
          <p:cNvSpPr txBox="1">
            <a:spLocks noChangeArrowheads="1"/>
          </p:cNvSpPr>
          <p:nvPr/>
        </p:nvSpPr>
        <p:spPr bwMode="auto">
          <a:xfrm>
            <a:off x="5899456" y="6440991"/>
            <a:ext cx="45430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r" defTabSz="684610">
              <a:defRPr/>
            </a:pPr>
            <a:r>
              <a:rPr lang="en-US" altLang="en-US" sz="600" dirty="0">
                <a:solidFill>
                  <a:prstClr val="black">
                    <a:lumMod val="75000"/>
                    <a:lumOff val="25000"/>
                  </a:prstClr>
                </a:solidFill>
                <a:latin typeface="Arial" panose="020B0604020202020204" pitchFamily="34" charset="0"/>
              </a:rPr>
              <a:t>American Cancer Society, Cancer Facts and Figures 1999-2019, SEER-9 database.</a:t>
            </a:r>
          </a:p>
          <a:p>
            <a:pPr algn="r" defTabSz="684610">
              <a:defRPr/>
            </a:pPr>
            <a:endParaRPr lang="en-US" altLang="en-US" sz="600" dirty="0">
              <a:solidFill>
                <a:prstClr val="black">
                  <a:lumMod val="75000"/>
                  <a:lumOff val="25000"/>
                </a:prstClr>
              </a:solidFill>
              <a:latin typeface="Arial" panose="020B0604020202020204" pitchFamily="34" charset="0"/>
            </a:endParaRPr>
          </a:p>
        </p:txBody>
      </p:sp>
      <p:sp>
        <p:nvSpPr>
          <p:cNvPr id="19" name="TextBox 19">
            <a:extLst>
              <a:ext uri="{FF2B5EF4-FFF2-40B4-BE49-F238E27FC236}">
                <a16:creationId xmlns:a16="http://schemas.microsoft.com/office/drawing/2014/main" id="{71EFECAB-1B26-9F46-B22F-E3E50594744C}"/>
              </a:ext>
            </a:extLst>
          </p:cNvPr>
          <p:cNvSpPr txBox="1">
            <a:spLocks noChangeArrowheads="1"/>
          </p:cNvSpPr>
          <p:nvPr/>
        </p:nvSpPr>
        <p:spPr bwMode="auto">
          <a:xfrm>
            <a:off x="8875583" y="2799108"/>
            <a:ext cx="82013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Helvetica LT Std Cond Bold" pitchFamily="2" charset="0"/>
              </a:defRPr>
            </a:lvl1pPr>
            <a:lvl2pPr marL="742950" indent="-285750" defTabSz="912813">
              <a:defRPr sz="2400">
                <a:solidFill>
                  <a:schemeClr val="tx1"/>
                </a:solidFill>
                <a:latin typeface="Helvetica LT Std Cond Bold" pitchFamily="2" charset="0"/>
              </a:defRPr>
            </a:lvl2pPr>
            <a:lvl3pPr marL="1143000" indent="-228600" defTabSz="912813">
              <a:defRPr sz="2400">
                <a:solidFill>
                  <a:schemeClr val="tx1"/>
                </a:solidFill>
                <a:latin typeface="Helvetica LT Std Cond Bold" pitchFamily="2" charset="0"/>
              </a:defRPr>
            </a:lvl3pPr>
            <a:lvl4pPr marL="1600200" indent="-228600" defTabSz="912813">
              <a:defRPr sz="2400">
                <a:solidFill>
                  <a:schemeClr val="tx1"/>
                </a:solidFill>
                <a:latin typeface="Helvetica LT Std Cond Bold" pitchFamily="2" charset="0"/>
              </a:defRPr>
            </a:lvl4pPr>
            <a:lvl5pPr marL="2057400" indent="-228600" defTabSz="912813">
              <a:defRPr sz="2400">
                <a:solidFill>
                  <a:schemeClr val="tx1"/>
                </a:solidFill>
                <a:latin typeface="Helvetica LT Std Cond Bold" pitchFamily="2" charset="0"/>
              </a:defRPr>
            </a:lvl5pPr>
            <a:lvl6pPr marL="2514600" indent="-228600" defTabSz="912813" eaLnBrk="0" fontAlgn="base" hangingPunct="0">
              <a:spcBef>
                <a:spcPct val="0"/>
              </a:spcBef>
              <a:spcAft>
                <a:spcPct val="0"/>
              </a:spcAft>
              <a:defRPr sz="2400">
                <a:solidFill>
                  <a:schemeClr val="tx1"/>
                </a:solidFill>
                <a:latin typeface="Helvetica LT Std Cond Bold" pitchFamily="2" charset="0"/>
              </a:defRPr>
            </a:lvl6pPr>
            <a:lvl7pPr marL="2971800" indent="-228600" defTabSz="912813" eaLnBrk="0" fontAlgn="base" hangingPunct="0">
              <a:spcBef>
                <a:spcPct val="0"/>
              </a:spcBef>
              <a:spcAft>
                <a:spcPct val="0"/>
              </a:spcAft>
              <a:defRPr sz="2400">
                <a:solidFill>
                  <a:schemeClr val="tx1"/>
                </a:solidFill>
                <a:latin typeface="Helvetica LT Std Cond Bold" pitchFamily="2" charset="0"/>
              </a:defRPr>
            </a:lvl7pPr>
            <a:lvl8pPr marL="3429000" indent="-228600" defTabSz="912813" eaLnBrk="0" fontAlgn="base" hangingPunct="0">
              <a:spcBef>
                <a:spcPct val="0"/>
              </a:spcBef>
              <a:spcAft>
                <a:spcPct val="0"/>
              </a:spcAft>
              <a:defRPr sz="2400">
                <a:solidFill>
                  <a:schemeClr val="tx1"/>
                </a:solidFill>
                <a:latin typeface="Helvetica LT Std Cond Bold" pitchFamily="2" charset="0"/>
              </a:defRPr>
            </a:lvl8pPr>
            <a:lvl9pPr marL="3886200" indent="-228600" defTabSz="912813" eaLnBrk="0" fontAlgn="base" hangingPunct="0">
              <a:spcBef>
                <a:spcPct val="0"/>
              </a:spcBef>
              <a:spcAft>
                <a:spcPct val="0"/>
              </a:spcAft>
              <a:defRPr sz="2400">
                <a:solidFill>
                  <a:schemeClr val="tx1"/>
                </a:solidFill>
                <a:latin typeface="Helvetica LT Std Cond Bold" pitchFamily="2" charset="0"/>
              </a:defRPr>
            </a:lvl9pPr>
          </a:lstStyle>
          <a:p>
            <a:pPr algn="ctr" defTabSz="684610">
              <a:defRPr/>
            </a:pPr>
            <a:r>
              <a:rPr lang="en-US" altLang="en-US" sz="1350" i="1" dirty="0">
                <a:solidFill>
                  <a:prstClr val="black">
                    <a:lumMod val="75000"/>
                    <a:lumOff val="25000"/>
                    <a:alpha val="60000"/>
                  </a:prstClr>
                </a:solidFill>
                <a:latin typeface="Arial" panose="020B0604020202020204" pitchFamily="34" charset="0"/>
              </a:rPr>
              <a:t>2019</a:t>
            </a:r>
          </a:p>
        </p:txBody>
      </p:sp>
    </p:spTree>
    <p:extLst>
      <p:ext uri="{BB962C8B-B14F-4D97-AF65-F5344CB8AC3E}">
        <p14:creationId xmlns:p14="http://schemas.microsoft.com/office/powerpoint/2010/main" val="154020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F27B355-4454-3741-852C-53ED23AC9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2639" y="1153170"/>
            <a:ext cx="2623279" cy="2623279"/>
          </a:xfrm>
          <a:prstGeom prst="rect">
            <a:avLst/>
          </a:prstGeom>
        </p:spPr>
      </p:pic>
      <p:pic>
        <p:nvPicPr>
          <p:cNvPr id="17" name="Picture 16">
            <a:extLst>
              <a:ext uri="{FF2B5EF4-FFF2-40B4-BE49-F238E27FC236}">
                <a16:creationId xmlns:a16="http://schemas.microsoft.com/office/drawing/2014/main" id="{CDDD81D1-17F0-5F48-A7DD-C2BA01B6ED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642" y="4058056"/>
            <a:ext cx="2623279" cy="2623279"/>
          </a:xfrm>
          <a:prstGeom prst="rect">
            <a:avLst/>
          </a:prstGeom>
        </p:spPr>
      </p:pic>
      <p:pic>
        <p:nvPicPr>
          <p:cNvPr id="15" name="Picture 14">
            <a:extLst>
              <a:ext uri="{FF2B5EF4-FFF2-40B4-BE49-F238E27FC236}">
                <a16:creationId xmlns:a16="http://schemas.microsoft.com/office/drawing/2014/main" id="{F647B7E0-DD92-2948-A120-4D6CF02FA7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003" y="4058055"/>
            <a:ext cx="2623280" cy="2623280"/>
          </a:xfrm>
          <a:prstGeom prst="rect">
            <a:avLst/>
          </a:prstGeom>
        </p:spPr>
      </p:pic>
      <p:pic>
        <p:nvPicPr>
          <p:cNvPr id="13" name="Picture 12">
            <a:extLst>
              <a:ext uri="{FF2B5EF4-FFF2-40B4-BE49-F238E27FC236}">
                <a16:creationId xmlns:a16="http://schemas.microsoft.com/office/drawing/2014/main" id="{0AB2DF1A-2BA3-9B42-B4D8-DDAB115944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8984" y="1259711"/>
            <a:ext cx="2623280" cy="2623280"/>
          </a:xfrm>
          <a:prstGeom prst="rect">
            <a:avLst/>
          </a:prstGeom>
        </p:spPr>
      </p:pic>
      <p:pic>
        <p:nvPicPr>
          <p:cNvPr id="5" name="Picture 4">
            <a:extLst>
              <a:ext uri="{FF2B5EF4-FFF2-40B4-BE49-F238E27FC236}">
                <a16:creationId xmlns:a16="http://schemas.microsoft.com/office/drawing/2014/main" id="{B16C91C2-DB3B-2247-BBDC-444BC16EE2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07609" y="1285588"/>
            <a:ext cx="2623279" cy="2623279"/>
          </a:xfrm>
          <a:prstGeom prst="rect">
            <a:avLst/>
          </a:prstGeom>
        </p:spPr>
      </p:pic>
      <p:pic>
        <p:nvPicPr>
          <p:cNvPr id="7" name="Picture 6">
            <a:extLst>
              <a:ext uri="{FF2B5EF4-FFF2-40B4-BE49-F238E27FC236}">
                <a16:creationId xmlns:a16="http://schemas.microsoft.com/office/drawing/2014/main" id="{DFE3D80C-62FA-A644-920F-787A6FBBAE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0040" y="1285588"/>
            <a:ext cx="2623279" cy="2623279"/>
          </a:xfrm>
          <a:prstGeom prst="rect">
            <a:avLst/>
          </a:prstGeom>
        </p:spPr>
      </p:pic>
      <p:pic>
        <p:nvPicPr>
          <p:cNvPr id="9" name="Picture 8">
            <a:extLst>
              <a:ext uri="{FF2B5EF4-FFF2-40B4-BE49-F238E27FC236}">
                <a16:creationId xmlns:a16="http://schemas.microsoft.com/office/drawing/2014/main" id="{D513DC5C-FEE7-E64C-BA4A-65E8BD9A5B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6506" y="4058056"/>
            <a:ext cx="2623279" cy="2623279"/>
          </a:xfrm>
          <a:prstGeom prst="rect">
            <a:avLst/>
          </a:prstGeom>
        </p:spPr>
      </p:pic>
      <p:pic>
        <p:nvPicPr>
          <p:cNvPr id="11" name="Picture 10">
            <a:extLst>
              <a:ext uri="{FF2B5EF4-FFF2-40B4-BE49-F238E27FC236}">
                <a16:creationId xmlns:a16="http://schemas.microsoft.com/office/drawing/2014/main" id="{9E45B68A-60C6-D049-94C9-E276DA50C2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30" y="1285588"/>
            <a:ext cx="2623279" cy="2623279"/>
          </a:xfrm>
          <a:prstGeom prst="rect">
            <a:avLst/>
          </a:prstGeom>
        </p:spPr>
      </p:pic>
      <p:pic>
        <p:nvPicPr>
          <p:cNvPr id="3" name="Picture 2">
            <a:extLst>
              <a:ext uri="{FF2B5EF4-FFF2-40B4-BE49-F238E27FC236}">
                <a16:creationId xmlns:a16="http://schemas.microsoft.com/office/drawing/2014/main" id="{C5C05A9A-2EEF-2E4C-A122-8F4CFA25C5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58787" y="4070893"/>
            <a:ext cx="2623279" cy="2623279"/>
          </a:xfrm>
          <a:prstGeom prst="rect">
            <a:avLst/>
          </a:prstGeom>
        </p:spPr>
      </p:pic>
      <p:sp>
        <p:nvSpPr>
          <p:cNvPr id="92" name="TextBox 91">
            <a:extLst>
              <a:ext uri="{FF2B5EF4-FFF2-40B4-BE49-F238E27FC236}">
                <a16:creationId xmlns:a16="http://schemas.microsoft.com/office/drawing/2014/main" id="{106709FB-47D2-5D42-B44B-0B3A64A482F6}"/>
              </a:ext>
            </a:extLst>
          </p:cNvPr>
          <p:cNvSpPr txBox="1"/>
          <p:nvPr/>
        </p:nvSpPr>
        <p:spPr>
          <a:xfrm>
            <a:off x="387927" y="439690"/>
            <a:ext cx="11180618"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Pancreatic Cancer </a:t>
            </a:r>
            <a:r>
              <a:rPr lang="en-US" sz="4000" b="1" dirty="0">
                <a:solidFill>
                  <a:srgbClr val="5E9CAE"/>
                </a:solidFill>
                <a:latin typeface="Arial" panose="020B0604020202020204" pitchFamily="34" charset="0"/>
                <a:cs typeface="Arial" panose="020B0604020202020204" pitchFamily="34" charset="0"/>
              </a:rPr>
              <a:t>Risk Factors</a:t>
            </a:r>
          </a:p>
        </p:txBody>
      </p:sp>
      <p:sp>
        <p:nvSpPr>
          <p:cNvPr id="100" name="TextBox 99">
            <a:extLst>
              <a:ext uri="{FF2B5EF4-FFF2-40B4-BE49-F238E27FC236}">
                <a16:creationId xmlns:a16="http://schemas.microsoft.com/office/drawing/2014/main" id="{4DBE3470-34CE-B44F-AC27-A90A61E4D215}"/>
              </a:ext>
            </a:extLst>
          </p:cNvPr>
          <p:cNvSpPr txBox="1"/>
          <p:nvPr/>
        </p:nvSpPr>
        <p:spPr>
          <a:xfrm>
            <a:off x="9096487" y="3112002"/>
            <a:ext cx="3297836"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Pancreatitis</a:t>
            </a:r>
          </a:p>
        </p:txBody>
      </p:sp>
      <p:sp>
        <p:nvSpPr>
          <p:cNvPr id="101" name="TextBox 100">
            <a:extLst>
              <a:ext uri="{FF2B5EF4-FFF2-40B4-BE49-F238E27FC236}">
                <a16:creationId xmlns:a16="http://schemas.microsoft.com/office/drawing/2014/main" id="{5CD41079-CA4F-6C4F-8824-960DEEFB2F49}"/>
              </a:ext>
            </a:extLst>
          </p:cNvPr>
          <p:cNvSpPr txBox="1"/>
          <p:nvPr/>
        </p:nvSpPr>
        <p:spPr>
          <a:xfrm>
            <a:off x="1186586" y="5858991"/>
            <a:ext cx="2863121"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Smoking</a:t>
            </a:r>
          </a:p>
        </p:txBody>
      </p:sp>
      <p:sp>
        <p:nvSpPr>
          <p:cNvPr id="102" name="TextBox 101">
            <a:extLst>
              <a:ext uri="{FF2B5EF4-FFF2-40B4-BE49-F238E27FC236}">
                <a16:creationId xmlns:a16="http://schemas.microsoft.com/office/drawing/2014/main" id="{E876AF16-DAD5-FA46-8CDE-678CEEE38F5A}"/>
              </a:ext>
            </a:extLst>
          </p:cNvPr>
          <p:cNvSpPr txBox="1"/>
          <p:nvPr/>
        </p:nvSpPr>
        <p:spPr>
          <a:xfrm>
            <a:off x="4761933" y="3112002"/>
            <a:ext cx="2738203"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Diabetes</a:t>
            </a:r>
          </a:p>
        </p:txBody>
      </p:sp>
      <p:sp>
        <p:nvSpPr>
          <p:cNvPr id="103" name="TextBox 102">
            <a:extLst>
              <a:ext uri="{FF2B5EF4-FFF2-40B4-BE49-F238E27FC236}">
                <a16:creationId xmlns:a16="http://schemas.microsoft.com/office/drawing/2014/main" id="{75AE9F5F-70B1-1C46-9731-37BDDE5B6885}"/>
              </a:ext>
            </a:extLst>
          </p:cNvPr>
          <p:cNvSpPr txBox="1"/>
          <p:nvPr/>
        </p:nvSpPr>
        <p:spPr>
          <a:xfrm>
            <a:off x="149006" y="3112002"/>
            <a:ext cx="2623279"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Age</a:t>
            </a:r>
          </a:p>
        </p:txBody>
      </p:sp>
      <p:sp>
        <p:nvSpPr>
          <p:cNvPr id="104" name="TextBox 103">
            <a:extLst>
              <a:ext uri="{FF2B5EF4-FFF2-40B4-BE49-F238E27FC236}">
                <a16:creationId xmlns:a16="http://schemas.microsoft.com/office/drawing/2014/main" id="{D3371167-43FF-F642-8DBF-C25EAC65DAE8}"/>
              </a:ext>
            </a:extLst>
          </p:cNvPr>
          <p:cNvSpPr txBox="1"/>
          <p:nvPr/>
        </p:nvSpPr>
        <p:spPr>
          <a:xfrm>
            <a:off x="8441656" y="5858991"/>
            <a:ext cx="2367708"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Race</a:t>
            </a:r>
          </a:p>
        </p:txBody>
      </p:sp>
      <p:sp>
        <p:nvSpPr>
          <p:cNvPr id="105" name="TextBox 104">
            <a:extLst>
              <a:ext uri="{FF2B5EF4-FFF2-40B4-BE49-F238E27FC236}">
                <a16:creationId xmlns:a16="http://schemas.microsoft.com/office/drawing/2014/main" id="{46CC1B5F-B45C-DA44-950F-4E2505C1309B}"/>
              </a:ext>
            </a:extLst>
          </p:cNvPr>
          <p:cNvSpPr txBox="1"/>
          <p:nvPr/>
        </p:nvSpPr>
        <p:spPr>
          <a:xfrm>
            <a:off x="2607609" y="3112002"/>
            <a:ext cx="2353456"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Diet</a:t>
            </a:r>
          </a:p>
        </p:txBody>
      </p:sp>
      <p:sp>
        <p:nvSpPr>
          <p:cNvPr id="106" name="TextBox 105">
            <a:extLst>
              <a:ext uri="{FF2B5EF4-FFF2-40B4-BE49-F238E27FC236}">
                <a16:creationId xmlns:a16="http://schemas.microsoft.com/office/drawing/2014/main" id="{B278C16C-0F5F-3044-B7C6-0B609580A4D6}"/>
              </a:ext>
            </a:extLst>
          </p:cNvPr>
          <p:cNvSpPr txBox="1"/>
          <p:nvPr/>
        </p:nvSpPr>
        <p:spPr>
          <a:xfrm>
            <a:off x="5778269" y="5858991"/>
            <a:ext cx="2968052"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Gender</a:t>
            </a:r>
          </a:p>
        </p:txBody>
      </p:sp>
      <p:sp>
        <p:nvSpPr>
          <p:cNvPr id="107" name="TextBox 106">
            <a:extLst>
              <a:ext uri="{FF2B5EF4-FFF2-40B4-BE49-F238E27FC236}">
                <a16:creationId xmlns:a16="http://schemas.microsoft.com/office/drawing/2014/main" id="{FE045E12-B66A-0445-B734-FD68311EB706}"/>
              </a:ext>
            </a:extLst>
          </p:cNvPr>
          <p:cNvSpPr txBox="1"/>
          <p:nvPr/>
        </p:nvSpPr>
        <p:spPr>
          <a:xfrm>
            <a:off x="2759152" y="5858991"/>
            <a:ext cx="4362138"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Family History</a:t>
            </a:r>
          </a:p>
        </p:txBody>
      </p:sp>
      <p:sp>
        <p:nvSpPr>
          <p:cNvPr id="108" name="TextBox 107">
            <a:extLst>
              <a:ext uri="{FF2B5EF4-FFF2-40B4-BE49-F238E27FC236}">
                <a16:creationId xmlns:a16="http://schemas.microsoft.com/office/drawing/2014/main" id="{7276BC14-4A7F-6C41-8929-42FA299F6903}"/>
              </a:ext>
            </a:extLst>
          </p:cNvPr>
          <p:cNvSpPr txBox="1"/>
          <p:nvPr/>
        </p:nvSpPr>
        <p:spPr>
          <a:xfrm>
            <a:off x="7054231" y="3112002"/>
            <a:ext cx="2738203" cy="369332"/>
          </a:xfrm>
          <a:prstGeom prst="rect">
            <a:avLst/>
          </a:prstGeom>
          <a:noFill/>
        </p:spPr>
        <p:txBody>
          <a:bodyPr wrap="square" rtlCol="0">
            <a:spAutoFit/>
          </a:bodyPr>
          <a:lstStyle/>
          <a:p>
            <a:pPr algn="ctr"/>
            <a:r>
              <a:rPr lang="en-US" sz="1800" i="1" dirty="0">
                <a:solidFill>
                  <a:schemeClr val="bg1"/>
                </a:solidFill>
                <a:latin typeface="Arial" panose="020B0604020202020204" pitchFamily="34" charset="0"/>
                <a:cs typeface="Arial" panose="020B0604020202020204" pitchFamily="34" charset="0"/>
              </a:rPr>
              <a:t>Obesity</a:t>
            </a:r>
          </a:p>
        </p:txBody>
      </p:sp>
    </p:spTree>
    <p:extLst>
      <p:ext uri="{BB962C8B-B14F-4D97-AF65-F5344CB8AC3E}">
        <p14:creationId xmlns:p14="http://schemas.microsoft.com/office/powerpoint/2010/main" val="349950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A536F-7A0E-FC45-B3DC-DCB3BB6F3EDB}"/>
              </a:ext>
            </a:extLst>
          </p:cNvPr>
          <p:cNvSpPr txBox="1"/>
          <p:nvPr/>
        </p:nvSpPr>
        <p:spPr>
          <a:xfrm>
            <a:off x="533864" y="3689730"/>
            <a:ext cx="3053150" cy="1477328"/>
          </a:xfrm>
          <a:prstGeom prst="rect">
            <a:avLst/>
          </a:prstGeom>
          <a:noFill/>
        </p:spPr>
        <p:txBody>
          <a:bodyPr wrap="square" rtlCol="0">
            <a:spAutoFit/>
          </a:bodyPr>
          <a:lstStyle/>
          <a:p>
            <a:r>
              <a:rPr lang="en-US" sz="1800" dirty="0">
                <a:solidFill>
                  <a:schemeClr val="bg1"/>
                </a:solidFill>
                <a:latin typeface="Arial" panose="020B0604020202020204" pitchFamily="34" charset="0"/>
                <a:cs typeface="Arial" panose="020B0604020202020204" pitchFamily="34" charset="0"/>
              </a:rPr>
              <a:t>Pancreatic cancer may cause only vague symptoms that could indicate many different conditions.</a:t>
            </a:r>
          </a:p>
        </p:txBody>
      </p:sp>
      <p:grpSp>
        <p:nvGrpSpPr>
          <p:cNvPr id="27" name="Group 26">
            <a:extLst>
              <a:ext uri="{FF2B5EF4-FFF2-40B4-BE49-F238E27FC236}">
                <a16:creationId xmlns:a16="http://schemas.microsoft.com/office/drawing/2014/main" id="{30B48B36-B935-6243-8202-72CB858B4FB9}"/>
              </a:ext>
            </a:extLst>
          </p:cNvPr>
          <p:cNvGrpSpPr/>
          <p:nvPr/>
        </p:nvGrpSpPr>
        <p:grpSpPr>
          <a:xfrm>
            <a:off x="3371818" y="3308091"/>
            <a:ext cx="2675764" cy="2675764"/>
            <a:chOff x="3507173" y="3308091"/>
            <a:chExt cx="2675764" cy="2675764"/>
          </a:xfrm>
        </p:grpSpPr>
        <p:pic>
          <p:nvPicPr>
            <p:cNvPr id="14" name="Picture 13">
              <a:extLst>
                <a:ext uri="{FF2B5EF4-FFF2-40B4-BE49-F238E27FC236}">
                  <a16:creationId xmlns:a16="http://schemas.microsoft.com/office/drawing/2014/main" id="{BED51CC4-16B3-6346-BD51-07CC56A51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173" y="3308091"/>
              <a:ext cx="2675764" cy="2675764"/>
            </a:xfrm>
            <a:prstGeom prst="rect">
              <a:avLst/>
            </a:prstGeom>
          </p:spPr>
        </p:pic>
        <p:sp>
          <p:nvSpPr>
            <p:cNvPr id="9" name="TextBox 8">
              <a:extLst>
                <a:ext uri="{FF2B5EF4-FFF2-40B4-BE49-F238E27FC236}">
                  <a16:creationId xmlns:a16="http://schemas.microsoft.com/office/drawing/2014/main" id="{28A4FDD9-754A-4B4B-93AF-85A284301D4E}"/>
                </a:ext>
              </a:extLst>
            </p:cNvPr>
            <p:cNvSpPr txBox="1"/>
            <p:nvPr/>
          </p:nvSpPr>
          <p:spPr>
            <a:xfrm>
              <a:off x="3855202" y="5219915"/>
              <a:ext cx="1974876" cy="338554"/>
            </a:xfrm>
            <a:prstGeom prst="rect">
              <a:avLst/>
            </a:prstGeom>
            <a:noFill/>
          </p:spPr>
          <p:txBody>
            <a:bodyPr wrap="square" rtlCol="0">
              <a:spAutoFit/>
            </a:bodyPr>
            <a:lstStyle/>
            <a:p>
              <a:pPr algn="ctr"/>
              <a:r>
                <a:rPr lang="en-US" sz="1600" i="1" dirty="0">
                  <a:solidFill>
                    <a:schemeClr val="bg1"/>
                  </a:solidFill>
                  <a:latin typeface="Arial" panose="020B0604020202020204" pitchFamily="34" charset="0"/>
                  <a:cs typeface="Arial" panose="020B0604020202020204" pitchFamily="34" charset="0"/>
                </a:rPr>
                <a:t>Loss of Appetite</a:t>
              </a:r>
            </a:p>
          </p:txBody>
        </p:sp>
      </p:grpSp>
      <p:grpSp>
        <p:nvGrpSpPr>
          <p:cNvPr id="31" name="Group 30">
            <a:extLst>
              <a:ext uri="{FF2B5EF4-FFF2-40B4-BE49-F238E27FC236}">
                <a16:creationId xmlns:a16="http://schemas.microsoft.com/office/drawing/2014/main" id="{CBCA821B-FEF1-2949-A9D5-7B31D98EFBB2}"/>
              </a:ext>
            </a:extLst>
          </p:cNvPr>
          <p:cNvGrpSpPr/>
          <p:nvPr/>
        </p:nvGrpSpPr>
        <p:grpSpPr>
          <a:xfrm>
            <a:off x="3873884" y="635119"/>
            <a:ext cx="2971950" cy="2675764"/>
            <a:chOff x="4458750" y="630381"/>
            <a:chExt cx="2675764" cy="2675764"/>
          </a:xfrm>
        </p:grpSpPr>
        <p:pic>
          <p:nvPicPr>
            <p:cNvPr id="24" name="Picture 23">
              <a:extLst>
                <a:ext uri="{FF2B5EF4-FFF2-40B4-BE49-F238E27FC236}">
                  <a16:creationId xmlns:a16="http://schemas.microsoft.com/office/drawing/2014/main" id="{AC6F5030-8E34-A04B-980B-280DBAC9E4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8750" y="630381"/>
              <a:ext cx="2675764" cy="2675764"/>
            </a:xfrm>
            <a:prstGeom prst="rect">
              <a:avLst/>
            </a:prstGeom>
          </p:spPr>
        </p:pic>
        <p:sp>
          <p:nvSpPr>
            <p:cNvPr id="10" name="TextBox 9">
              <a:extLst>
                <a:ext uri="{FF2B5EF4-FFF2-40B4-BE49-F238E27FC236}">
                  <a16:creationId xmlns:a16="http://schemas.microsoft.com/office/drawing/2014/main" id="{07016CCF-B0D6-4E44-A999-0471DC2853BF}"/>
                </a:ext>
              </a:extLst>
            </p:cNvPr>
            <p:cNvSpPr txBox="1"/>
            <p:nvPr/>
          </p:nvSpPr>
          <p:spPr>
            <a:xfrm>
              <a:off x="4911176" y="2576357"/>
              <a:ext cx="1770186" cy="338554"/>
            </a:xfrm>
            <a:prstGeom prst="rect">
              <a:avLst/>
            </a:prstGeom>
            <a:noFill/>
          </p:spPr>
          <p:txBody>
            <a:bodyPr wrap="square" rtlCol="0">
              <a:spAutoFit/>
            </a:bodyPr>
            <a:lstStyle/>
            <a:p>
              <a:pPr algn="ctr"/>
              <a:r>
                <a:rPr lang="en-US" sz="1600" i="1" dirty="0">
                  <a:solidFill>
                    <a:schemeClr val="bg1"/>
                  </a:solidFill>
                  <a:latin typeface="Arial" panose="020B0604020202020204" pitchFamily="34" charset="0"/>
                  <a:cs typeface="Arial" panose="020B0604020202020204" pitchFamily="34" charset="0"/>
                </a:rPr>
                <a:t>Change in Stool</a:t>
              </a:r>
            </a:p>
          </p:txBody>
        </p:sp>
      </p:grpSp>
      <p:grpSp>
        <p:nvGrpSpPr>
          <p:cNvPr id="29" name="Group 28">
            <a:extLst>
              <a:ext uri="{FF2B5EF4-FFF2-40B4-BE49-F238E27FC236}">
                <a16:creationId xmlns:a16="http://schemas.microsoft.com/office/drawing/2014/main" id="{529F9312-7F41-E046-94F9-4232796116AA}"/>
              </a:ext>
            </a:extLst>
          </p:cNvPr>
          <p:cNvGrpSpPr/>
          <p:nvPr/>
        </p:nvGrpSpPr>
        <p:grpSpPr>
          <a:xfrm>
            <a:off x="7413451" y="3308091"/>
            <a:ext cx="2675764" cy="2675764"/>
            <a:chOff x="7336445" y="3308091"/>
            <a:chExt cx="2675764" cy="2675764"/>
          </a:xfrm>
        </p:grpSpPr>
        <p:pic>
          <p:nvPicPr>
            <p:cNvPr id="26" name="Picture 25">
              <a:extLst>
                <a:ext uri="{FF2B5EF4-FFF2-40B4-BE49-F238E27FC236}">
                  <a16:creationId xmlns:a16="http://schemas.microsoft.com/office/drawing/2014/main" id="{21699984-DDB9-F545-B986-A1E9E9A512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6445" y="3308091"/>
              <a:ext cx="2675764" cy="2675764"/>
            </a:xfrm>
            <a:prstGeom prst="rect">
              <a:avLst/>
            </a:prstGeom>
          </p:spPr>
        </p:pic>
        <p:sp>
          <p:nvSpPr>
            <p:cNvPr id="11" name="TextBox 10">
              <a:extLst>
                <a:ext uri="{FF2B5EF4-FFF2-40B4-BE49-F238E27FC236}">
                  <a16:creationId xmlns:a16="http://schemas.microsoft.com/office/drawing/2014/main" id="{18CBEB42-EA45-584C-B02A-05D129924CE9}"/>
                </a:ext>
              </a:extLst>
            </p:cNvPr>
            <p:cNvSpPr txBox="1"/>
            <p:nvPr/>
          </p:nvSpPr>
          <p:spPr>
            <a:xfrm>
              <a:off x="7771064" y="5096805"/>
              <a:ext cx="1792017" cy="584775"/>
            </a:xfrm>
            <a:prstGeom prst="rect">
              <a:avLst/>
            </a:prstGeom>
            <a:noFill/>
          </p:spPr>
          <p:txBody>
            <a:bodyPr wrap="square" rtlCol="0">
              <a:spAutoFit/>
            </a:bodyPr>
            <a:lstStyle/>
            <a:p>
              <a:pPr algn="ctr"/>
              <a:r>
                <a:rPr lang="en-US" sz="1600" i="1" dirty="0">
                  <a:solidFill>
                    <a:schemeClr val="bg1"/>
                  </a:solidFill>
                  <a:latin typeface="Arial" panose="020B0604020202020204" pitchFamily="34" charset="0"/>
                  <a:cs typeface="Arial" panose="020B0604020202020204" pitchFamily="34" charset="0"/>
                </a:rPr>
                <a:t>Recent Onset Diabetes</a:t>
              </a:r>
            </a:p>
          </p:txBody>
        </p:sp>
      </p:grpSp>
      <p:grpSp>
        <p:nvGrpSpPr>
          <p:cNvPr id="28" name="Group 27">
            <a:extLst>
              <a:ext uri="{FF2B5EF4-FFF2-40B4-BE49-F238E27FC236}">
                <a16:creationId xmlns:a16="http://schemas.microsoft.com/office/drawing/2014/main" id="{6F4AF5DB-4F7F-5C41-9318-0F72D39FDA28}"/>
              </a:ext>
            </a:extLst>
          </p:cNvPr>
          <p:cNvGrpSpPr/>
          <p:nvPr/>
        </p:nvGrpSpPr>
        <p:grpSpPr>
          <a:xfrm>
            <a:off x="5463104" y="3310883"/>
            <a:ext cx="2670180" cy="2670180"/>
            <a:chOff x="5376160" y="3310883"/>
            <a:chExt cx="2670180" cy="2670180"/>
          </a:xfrm>
        </p:grpSpPr>
        <p:pic>
          <p:nvPicPr>
            <p:cNvPr id="22" name="Picture 21">
              <a:extLst>
                <a:ext uri="{FF2B5EF4-FFF2-40B4-BE49-F238E27FC236}">
                  <a16:creationId xmlns:a16="http://schemas.microsoft.com/office/drawing/2014/main" id="{478826A6-89A2-1E41-B48A-ADC9D47525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6160" y="3310883"/>
              <a:ext cx="2670180" cy="2670180"/>
            </a:xfrm>
            <a:prstGeom prst="rect">
              <a:avLst/>
            </a:prstGeom>
          </p:spPr>
        </p:pic>
        <p:sp>
          <p:nvSpPr>
            <p:cNvPr id="12" name="TextBox 11">
              <a:extLst>
                <a:ext uri="{FF2B5EF4-FFF2-40B4-BE49-F238E27FC236}">
                  <a16:creationId xmlns:a16="http://schemas.microsoft.com/office/drawing/2014/main" id="{CF904860-3D74-C949-BB6B-E476E1C38C0D}"/>
                </a:ext>
              </a:extLst>
            </p:cNvPr>
            <p:cNvSpPr txBox="1"/>
            <p:nvPr/>
          </p:nvSpPr>
          <p:spPr>
            <a:xfrm>
              <a:off x="6004147" y="5219915"/>
              <a:ext cx="1526153" cy="338554"/>
            </a:xfrm>
            <a:prstGeom prst="rect">
              <a:avLst/>
            </a:prstGeom>
            <a:noFill/>
          </p:spPr>
          <p:txBody>
            <a:bodyPr wrap="square" rtlCol="0">
              <a:spAutoFit/>
            </a:bodyPr>
            <a:lstStyle/>
            <a:p>
              <a:pPr algn="ctr"/>
              <a:r>
                <a:rPr lang="en-US" sz="1600" i="1" dirty="0">
                  <a:solidFill>
                    <a:schemeClr val="bg1"/>
                  </a:solidFill>
                  <a:latin typeface="Arial" panose="020B0604020202020204" pitchFamily="34" charset="0"/>
                  <a:cs typeface="Arial" panose="020B0604020202020204" pitchFamily="34" charset="0"/>
                </a:rPr>
                <a:t>Nausea</a:t>
              </a:r>
            </a:p>
          </p:txBody>
        </p:sp>
      </p:grpSp>
      <p:grpSp>
        <p:nvGrpSpPr>
          <p:cNvPr id="30" name="Group 29">
            <a:extLst>
              <a:ext uri="{FF2B5EF4-FFF2-40B4-BE49-F238E27FC236}">
                <a16:creationId xmlns:a16="http://schemas.microsoft.com/office/drawing/2014/main" id="{6FB70079-DFC7-3D45-AC5C-FE5BF57C772D}"/>
              </a:ext>
            </a:extLst>
          </p:cNvPr>
          <p:cNvGrpSpPr/>
          <p:nvPr/>
        </p:nvGrpSpPr>
        <p:grpSpPr>
          <a:xfrm>
            <a:off x="9369382" y="3310883"/>
            <a:ext cx="2670180" cy="2670180"/>
            <a:chOff x="9369382" y="3310883"/>
            <a:chExt cx="2670180" cy="2670180"/>
          </a:xfrm>
        </p:grpSpPr>
        <p:pic>
          <p:nvPicPr>
            <p:cNvPr id="20" name="Picture 19">
              <a:extLst>
                <a:ext uri="{FF2B5EF4-FFF2-40B4-BE49-F238E27FC236}">
                  <a16:creationId xmlns:a16="http://schemas.microsoft.com/office/drawing/2014/main" id="{8FDCA62A-3851-A042-819A-17AAB78FC2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9382" y="3310883"/>
              <a:ext cx="2670180" cy="2670180"/>
            </a:xfrm>
            <a:prstGeom prst="rect">
              <a:avLst/>
            </a:prstGeom>
          </p:spPr>
        </p:pic>
        <p:sp>
          <p:nvSpPr>
            <p:cNvPr id="13" name="TextBox 12">
              <a:extLst>
                <a:ext uri="{FF2B5EF4-FFF2-40B4-BE49-F238E27FC236}">
                  <a16:creationId xmlns:a16="http://schemas.microsoft.com/office/drawing/2014/main" id="{98C41AEC-0812-0F40-9BFD-EF49CF41998D}"/>
                </a:ext>
              </a:extLst>
            </p:cNvPr>
            <p:cNvSpPr txBox="1"/>
            <p:nvPr/>
          </p:nvSpPr>
          <p:spPr>
            <a:xfrm>
              <a:off x="9935027" y="5219915"/>
              <a:ext cx="1538889" cy="338554"/>
            </a:xfrm>
            <a:prstGeom prst="rect">
              <a:avLst/>
            </a:prstGeom>
            <a:noFill/>
          </p:spPr>
          <p:txBody>
            <a:bodyPr wrap="square" rtlCol="0">
              <a:spAutoFit/>
            </a:bodyPr>
            <a:lstStyle/>
            <a:p>
              <a:pPr algn="ctr"/>
              <a:r>
                <a:rPr lang="en-US" sz="1600" i="1" dirty="0">
                  <a:solidFill>
                    <a:schemeClr val="bg1"/>
                  </a:solidFill>
                  <a:latin typeface="Arial" panose="020B0604020202020204" pitchFamily="34" charset="0"/>
                  <a:cs typeface="Arial" panose="020B0604020202020204" pitchFamily="34" charset="0"/>
                </a:rPr>
                <a:t>Weight Loss</a:t>
              </a:r>
            </a:p>
          </p:txBody>
        </p:sp>
      </p:grpSp>
      <p:grpSp>
        <p:nvGrpSpPr>
          <p:cNvPr id="32" name="Group 31">
            <a:extLst>
              <a:ext uri="{FF2B5EF4-FFF2-40B4-BE49-F238E27FC236}">
                <a16:creationId xmlns:a16="http://schemas.microsoft.com/office/drawing/2014/main" id="{F366354F-B148-4C47-A07F-8A4515A72E1E}"/>
              </a:ext>
            </a:extLst>
          </p:cNvPr>
          <p:cNvGrpSpPr/>
          <p:nvPr/>
        </p:nvGrpSpPr>
        <p:grpSpPr>
          <a:xfrm>
            <a:off x="6342522" y="633723"/>
            <a:ext cx="2670180" cy="2670180"/>
            <a:chOff x="6435974" y="524171"/>
            <a:chExt cx="2670180" cy="2670180"/>
          </a:xfrm>
        </p:grpSpPr>
        <p:pic>
          <p:nvPicPr>
            <p:cNvPr id="4" name="Picture 3">
              <a:extLst>
                <a:ext uri="{FF2B5EF4-FFF2-40B4-BE49-F238E27FC236}">
                  <a16:creationId xmlns:a16="http://schemas.microsoft.com/office/drawing/2014/main" id="{D84581FC-4CC8-EA43-A659-5346704C6A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5974" y="524171"/>
              <a:ext cx="2670180" cy="2670180"/>
            </a:xfrm>
            <a:prstGeom prst="rect">
              <a:avLst/>
            </a:prstGeom>
          </p:spPr>
        </p:pic>
        <p:sp>
          <p:nvSpPr>
            <p:cNvPr id="15" name="TextBox 14">
              <a:extLst>
                <a:ext uri="{FF2B5EF4-FFF2-40B4-BE49-F238E27FC236}">
                  <a16:creationId xmlns:a16="http://schemas.microsoft.com/office/drawing/2014/main" id="{6D7108C4-1BBF-2D47-B112-4128678FD0EA}"/>
                </a:ext>
              </a:extLst>
            </p:cNvPr>
            <p:cNvSpPr txBox="1"/>
            <p:nvPr/>
          </p:nvSpPr>
          <p:spPr>
            <a:xfrm>
              <a:off x="7007987" y="2453247"/>
              <a:ext cx="1526154" cy="584775"/>
            </a:xfrm>
            <a:prstGeom prst="rect">
              <a:avLst/>
            </a:prstGeom>
            <a:noFill/>
          </p:spPr>
          <p:txBody>
            <a:bodyPr wrap="square" rtlCol="0">
              <a:spAutoFit/>
            </a:bodyPr>
            <a:lstStyle/>
            <a:p>
              <a:pPr algn="ctr"/>
              <a:r>
                <a:rPr lang="en-US" sz="1600" i="1" dirty="0">
                  <a:solidFill>
                    <a:schemeClr val="bg1"/>
                  </a:solidFill>
                  <a:latin typeface="Arial" panose="020B0604020202020204" pitchFamily="34" charset="0"/>
                  <a:cs typeface="Arial" panose="020B0604020202020204" pitchFamily="34" charset="0"/>
                </a:rPr>
                <a:t>Abdominal or Mid-back Pain</a:t>
              </a:r>
            </a:p>
          </p:txBody>
        </p:sp>
      </p:grpSp>
      <p:grpSp>
        <p:nvGrpSpPr>
          <p:cNvPr id="33" name="Group 32">
            <a:extLst>
              <a:ext uri="{FF2B5EF4-FFF2-40B4-BE49-F238E27FC236}">
                <a16:creationId xmlns:a16="http://schemas.microsoft.com/office/drawing/2014/main" id="{872AEED4-050A-5842-BE40-39B040BD2A5A}"/>
              </a:ext>
            </a:extLst>
          </p:cNvPr>
          <p:cNvGrpSpPr/>
          <p:nvPr/>
        </p:nvGrpSpPr>
        <p:grpSpPr>
          <a:xfrm>
            <a:off x="8509390" y="635120"/>
            <a:ext cx="2675763" cy="2675763"/>
            <a:chOff x="8389415" y="650769"/>
            <a:chExt cx="2675763" cy="2675763"/>
          </a:xfrm>
        </p:grpSpPr>
        <p:pic>
          <p:nvPicPr>
            <p:cNvPr id="18" name="Picture 17">
              <a:extLst>
                <a:ext uri="{FF2B5EF4-FFF2-40B4-BE49-F238E27FC236}">
                  <a16:creationId xmlns:a16="http://schemas.microsoft.com/office/drawing/2014/main" id="{15CD6C64-45C4-B14D-9209-AF40E3D5C7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9415" y="650769"/>
              <a:ext cx="2675763" cy="2675763"/>
            </a:xfrm>
            <a:prstGeom prst="rect">
              <a:avLst/>
            </a:prstGeom>
          </p:spPr>
        </p:pic>
        <p:sp>
          <p:nvSpPr>
            <p:cNvPr id="16" name="TextBox 15">
              <a:extLst>
                <a:ext uri="{FF2B5EF4-FFF2-40B4-BE49-F238E27FC236}">
                  <a16:creationId xmlns:a16="http://schemas.microsoft.com/office/drawing/2014/main" id="{E3BC5D2E-4AD0-7A45-AA32-C588F5E183B1}"/>
                </a:ext>
              </a:extLst>
            </p:cNvPr>
            <p:cNvSpPr txBox="1"/>
            <p:nvPr/>
          </p:nvSpPr>
          <p:spPr>
            <a:xfrm>
              <a:off x="9065909" y="2576357"/>
              <a:ext cx="1322776" cy="338554"/>
            </a:xfrm>
            <a:prstGeom prst="rect">
              <a:avLst/>
            </a:prstGeom>
            <a:noFill/>
          </p:spPr>
          <p:txBody>
            <a:bodyPr wrap="square" rtlCol="0">
              <a:spAutoFit/>
            </a:bodyPr>
            <a:lstStyle/>
            <a:p>
              <a:pPr algn="ctr"/>
              <a:r>
                <a:rPr lang="en-US" sz="1600" i="1" dirty="0">
                  <a:solidFill>
                    <a:schemeClr val="bg1"/>
                  </a:solidFill>
                  <a:latin typeface="Arial" panose="020B0604020202020204" pitchFamily="34" charset="0"/>
                  <a:cs typeface="Arial" panose="020B0604020202020204" pitchFamily="34" charset="0"/>
                </a:rPr>
                <a:t>Jaundice</a:t>
              </a:r>
            </a:p>
          </p:txBody>
        </p:sp>
      </p:grpSp>
      <p:sp>
        <p:nvSpPr>
          <p:cNvPr id="6" name="TextBox 5">
            <a:extLst>
              <a:ext uri="{FF2B5EF4-FFF2-40B4-BE49-F238E27FC236}">
                <a16:creationId xmlns:a16="http://schemas.microsoft.com/office/drawing/2014/main" id="{2C621B2D-3D6A-7D46-B881-E124F5845B69}"/>
              </a:ext>
            </a:extLst>
          </p:cNvPr>
          <p:cNvSpPr txBox="1"/>
          <p:nvPr/>
        </p:nvSpPr>
        <p:spPr>
          <a:xfrm>
            <a:off x="508412" y="1586378"/>
            <a:ext cx="4730827" cy="1938992"/>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Pancreatic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Cancer</a:t>
            </a:r>
          </a:p>
          <a:p>
            <a:r>
              <a:rPr lang="en-US" sz="4000" b="1" dirty="0">
                <a:solidFill>
                  <a:srgbClr val="5E9CAE"/>
                </a:solidFill>
                <a:latin typeface="Arial" panose="020B0604020202020204" pitchFamily="34" charset="0"/>
                <a:cs typeface="Arial" panose="020B0604020202020204" pitchFamily="34" charset="0"/>
              </a:rPr>
              <a:t>Symptoms</a:t>
            </a:r>
          </a:p>
        </p:txBody>
      </p:sp>
    </p:spTree>
    <p:extLst>
      <p:ext uri="{BB962C8B-B14F-4D97-AF65-F5344CB8AC3E}">
        <p14:creationId xmlns:p14="http://schemas.microsoft.com/office/powerpoint/2010/main" val="79269930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0E361D1EB0284092C50F8B9870A18C" ma:contentTypeVersion="13" ma:contentTypeDescription="Create a new document." ma:contentTypeScope="" ma:versionID="f395de06c25e32c225042b3fbb629967">
  <xsd:schema xmlns:xsd="http://www.w3.org/2001/XMLSchema" xmlns:xs="http://www.w3.org/2001/XMLSchema" xmlns:p="http://schemas.microsoft.com/office/2006/metadata/properties" xmlns:ns3="00c5a2c8-ba0e-4264-922d-a8de9152468b" xmlns:ns4="9a2b80fe-77fa-4fc5-abfd-a6c38e93cadf" targetNamespace="http://schemas.microsoft.com/office/2006/metadata/properties" ma:root="true" ma:fieldsID="f0578eebc5d2a2a94533063973cb491a" ns3:_="" ns4:_="">
    <xsd:import namespace="00c5a2c8-ba0e-4264-922d-a8de9152468b"/>
    <xsd:import namespace="9a2b80fe-77fa-4fc5-abfd-a6c38e93cad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5a2c8-ba0e-4264-922d-a8de9152468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2b80fe-77fa-4fc5-abfd-a6c38e93ca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DED158-F697-43FA-8AF5-343E8EC22509}">
  <ds:schemaRefs>
    <ds:schemaRef ds:uri="00c5a2c8-ba0e-4264-922d-a8de9152468b"/>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9a2b80fe-77fa-4fc5-abfd-a6c38e93cad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9DA2E3E-21A8-43A9-80EA-8FF767F782A2}">
  <ds:schemaRefs>
    <ds:schemaRef ds:uri="http://schemas.microsoft.com/sharepoint/v3/contenttype/forms"/>
  </ds:schemaRefs>
</ds:datastoreItem>
</file>

<file path=customXml/itemProps3.xml><?xml version="1.0" encoding="utf-8"?>
<ds:datastoreItem xmlns:ds="http://schemas.openxmlformats.org/officeDocument/2006/customXml" ds:itemID="{253811B2-1245-474D-83A1-5C088141A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5a2c8-ba0e-4264-922d-a8de9152468b"/>
    <ds:schemaRef ds:uri="9a2b80fe-77fa-4fc5-abfd-a6c38e93c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4437</TotalTime>
  <Words>1399</Words>
  <Application>Microsoft Office PowerPoint</Application>
  <PresentationFormat>Widescreen</PresentationFormat>
  <Paragraphs>149</Paragraphs>
  <Slides>16</Slides>
  <Notes>15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16</vt:i4>
      </vt:variant>
    </vt:vector>
  </HeadingPairs>
  <TitlesOfParts>
    <vt:vector size="25" baseType="lpstr">
      <vt:lpstr>Arial</vt:lpstr>
      <vt:lpstr>Calibri</vt:lpstr>
      <vt:lpstr>Times</vt:lpstr>
      <vt:lpstr>1_Custom Design</vt:lpstr>
      <vt:lpstr>Custom Design</vt:lpstr>
      <vt:lpstr>2_Custom Design</vt:lpstr>
      <vt:lpstr>6_Custom Design</vt:lpstr>
      <vt:lpstr>19_Custom Design</vt:lpstr>
      <vt:lpstr>3_Custom Design</vt:lpstr>
      <vt:lpstr>PowerPoint Presentation</vt:lpstr>
      <vt:lpstr>WHY PANCREATIC CANCER?</vt:lpstr>
      <vt:lpstr>WHY THIS IS IMPORTANT TO  OUR ORGANIZATION?</vt:lpstr>
      <vt:lpstr>WHY THIS IS IMPORTANT  TO ME?</vt:lpstr>
      <vt:lpstr>PowerPoint Presentation</vt:lpstr>
      <vt:lpstr>PowerPoint Presentation</vt:lpstr>
      <vt:lpstr>The 5-year survival rate for pancreatic cancer remains at</vt:lpstr>
      <vt:lpstr>PowerPoint Presentation</vt:lpstr>
      <vt:lpstr>PowerPoint Presentation</vt:lpstr>
      <vt:lpstr>WHAT RESOURCES  ARE AVAILABLE?</vt:lpstr>
      <vt:lpstr>PowerPoint Presentation</vt:lpstr>
      <vt:lpstr>Patient Central</vt:lpstr>
      <vt:lpstr>WHAT ARE WE DOING FOR THE CAUSE?</vt:lpstr>
      <vt:lpstr>We are Raising Awareness!</vt:lpstr>
      <vt:lpstr>LET’S GET STARTED!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Grantee slide should have:  Photo  First and last name, Degree  Institution name  Year grant was awarded and grant name:  2105  Pathway to Leadership</dc:title>
  <dc:subject/>
  <dc:creator>Deb Roges</dc:creator>
  <cp:keywords/>
  <dc:description/>
  <cp:lastModifiedBy>Maria Bernabe</cp:lastModifiedBy>
  <cp:revision>296</cp:revision>
  <cp:lastPrinted>2015-08-24T23:12:12Z</cp:lastPrinted>
  <dcterms:created xsi:type="dcterms:W3CDTF">2015-08-15T19:15:02Z</dcterms:created>
  <dcterms:modified xsi:type="dcterms:W3CDTF">2019-11-15T00:37:38Z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0x010100DA0E361D1EB0284092C50F8B9870A18C</vt:lpwstr>
  </property>
</Properties>
</file>